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notesSlides/notesSlide12.xml" ContentType="application/vnd.openxmlformats-officedocument.presentationml.notesSlide+xml"/>
  <Override PartName="/ppt/charts/chart11.xml" ContentType="application/vnd.openxmlformats-officedocument.drawingml.chart+xml"/>
  <Override PartName="/ppt/drawings/drawing3.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charts/chart13.xml" ContentType="application/vnd.openxmlformats-officedocument.drawingml.chart+xml"/>
  <Override PartName="/ppt/notesSlides/notesSlide15.xml" ContentType="application/vnd.openxmlformats-officedocument.presentationml.notesSlide+xml"/>
  <Override PartName="/ppt/charts/chart14.xml" ContentType="application/vnd.openxmlformats-officedocument.drawingml.chart+xml"/>
  <Override PartName="/ppt/notesSlides/notesSlide16.xml" ContentType="application/vnd.openxmlformats-officedocument.presentationml.notesSlide+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notesSlides/notesSlide19.xml" ContentType="application/vnd.openxmlformats-officedocument.presentationml.notesSlide+xml"/>
  <Override PartName="/ppt/charts/chart18.xml" ContentType="application/vnd.openxmlformats-officedocument.drawingml.chart+xml"/>
  <Override PartName="/ppt/notesSlides/notesSlide20.xml" ContentType="application/vnd.openxmlformats-officedocument.presentationml.notesSlide+xml"/>
  <Override PartName="/ppt/charts/chart19.xml" ContentType="application/vnd.openxmlformats-officedocument.drawingml.chart+xml"/>
  <Override PartName="/ppt/notesSlides/notesSlide21.xml" ContentType="application/vnd.openxmlformats-officedocument.presentationml.notesSlide+xml"/>
  <Override PartName="/ppt/charts/chart20.xml" ContentType="application/vnd.openxmlformats-officedocument.drawingml.chart+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charts/chart24.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0"/>
  </p:notesMasterIdLst>
  <p:sldIdLst>
    <p:sldId id="263" r:id="rId2"/>
    <p:sldId id="323" r:id="rId3"/>
    <p:sldId id="268" r:id="rId4"/>
    <p:sldId id="271" r:id="rId5"/>
    <p:sldId id="274" r:id="rId6"/>
    <p:sldId id="277" r:id="rId7"/>
    <p:sldId id="324" r:id="rId8"/>
    <p:sldId id="317" r:id="rId9"/>
    <p:sldId id="280" r:id="rId10"/>
    <p:sldId id="283" r:id="rId11"/>
    <p:sldId id="325" r:id="rId12"/>
    <p:sldId id="318" r:id="rId13"/>
    <p:sldId id="319" r:id="rId14"/>
    <p:sldId id="322" r:id="rId15"/>
    <p:sldId id="286" r:id="rId16"/>
    <p:sldId id="326" r:id="rId17"/>
    <p:sldId id="320" r:id="rId18"/>
    <p:sldId id="289" r:id="rId19"/>
    <p:sldId id="292" r:id="rId20"/>
    <p:sldId id="295" r:id="rId21"/>
    <p:sldId id="298" r:id="rId22"/>
    <p:sldId id="301" r:id="rId23"/>
    <p:sldId id="304" r:id="rId24"/>
    <p:sldId id="307" r:id="rId25"/>
    <p:sldId id="310" r:id="rId26"/>
    <p:sldId id="313" r:id="rId27"/>
    <p:sldId id="321" r:id="rId28"/>
    <p:sldId id="316" r:id="rId29"/>
  </p:sldIdLst>
  <p:sldSz cx="12192000" cy="6858000"/>
  <p:notesSz cx="6858000" cy="9144000"/>
  <p:custDataLst>
    <p:tags r:id="rId31"/>
  </p:custDataLst>
  <p:defaultText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5760"/>
    <a:srgbClr val="8BA5CA"/>
    <a:srgbClr val="597EB3"/>
    <a:srgbClr val="2172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p:scale>
          <a:sx n="117" d="100"/>
          <a:sy n="117" d="100"/>
        </p:scale>
        <p:origin x="-108" y="-102"/>
      </p:cViewPr>
      <p:guideLst>
        <p:guide orient="horz" pos="2160"/>
        <p:guide pos="3840"/>
      </p:guideLst>
    </p:cSldViewPr>
  </p:slideViewPr>
  <p:notesTextViewPr>
    <p:cViewPr>
      <p:scale>
        <a:sx n="1" d="1"/>
        <a:sy n="1" d="1"/>
      </p:scale>
      <p:origin x="0" y="0"/>
    </p:cViewPr>
  </p:notesTextViewPr>
  <p:notesViewPr>
    <p:cSldViewPr snapToGrid="0">
      <p:cViewPr varScale="1">
        <p:scale>
          <a:sx n="74" d="100"/>
          <a:sy n="74" d="100"/>
        </p:scale>
        <p:origin x="325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24.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c:f>
              <c:strCache>
                <c:ptCount val="1"/>
                <c:pt idx="0">
                  <c:v>Completion Rate %</c:v>
                </c:pt>
              </c:strCache>
            </c:strRef>
          </c:cat>
          <c:val>
            <c:numRef>
              <c:f>Sheet1!$B$2:$B$2</c:f>
              <c:numCache>
                <c:formatCode>0%</c:formatCode>
                <c:ptCount val="1"/>
                <c:pt idx="0">
                  <c:v>0.43</c:v>
                </c:pt>
              </c:numCache>
            </c:numRef>
          </c:val>
          <c:extLst xmlns:c16r2="http://schemas.microsoft.com/office/drawing/2015/06/chart">
            <c:ext xmlns:c16="http://schemas.microsoft.com/office/drawing/2014/chart" uri="{C3380CC4-5D6E-409C-BE32-E72D297353CC}">
              <c16:uniqueId val="{00000000-AE0E-744A-9F63-5EFFB970DA46}"/>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c:f>
              <c:strCache>
                <c:ptCount val="1"/>
                <c:pt idx="0">
                  <c:v>Completion Rate %</c:v>
                </c:pt>
              </c:strCache>
            </c:strRef>
          </c:cat>
          <c:val>
            <c:numRef>
              <c:f>Sheet1!$C$2:$C$2</c:f>
              <c:numCache>
                <c:formatCode>0%</c:formatCode>
                <c:ptCount val="1"/>
                <c:pt idx="0">
                  <c:v>0.4</c:v>
                </c:pt>
              </c:numCache>
            </c:numRef>
          </c:val>
          <c:extLst xmlns:c16r2="http://schemas.microsoft.com/office/drawing/2015/06/chart">
            <c:ext xmlns:c16="http://schemas.microsoft.com/office/drawing/2014/chart" uri="{C3380CC4-5D6E-409C-BE32-E72D297353CC}">
              <c16:uniqueId val="{00000001-AE0E-744A-9F63-5EFFB970DA46}"/>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c:f>
              <c:strCache>
                <c:ptCount val="1"/>
                <c:pt idx="0">
                  <c:v>Completion Rate %</c:v>
                </c:pt>
              </c:strCache>
            </c:strRef>
          </c:cat>
          <c:val>
            <c:numRef>
              <c:f>Sheet1!$D$2:$D$2</c:f>
              <c:numCache>
                <c:formatCode>0%</c:formatCode>
                <c:ptCount val="1"/>
                <c:pt idx="0">
                  <c:v>0.45</c:v>
                </c:pt>
              </c:numCache>
            </c:numRef>
          </c:val>
          <c:extLst xmlns:c16r2="http://schemas.microsoft.com/office/drawing/2015/06/chart">
            <c:ext xmlns:c16="http://schemas.microsoft.com/office/drawing/2014/chart" uri="{C3380CC4-5D6E-409C-BE32-E72D297353CC}">
              <c16:uniqueId val="{00000002-AE0E-744A-9F63-5EFFB970DA46}"/>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c:f>
              <c:strCache>
                <c:ptCount val="1"/>
                <c:pt idx="0">
                  <c:v>Completion Rate %</c:v>
                </c:pt>
              </c:strCache>
            </c:strRef>
          </c:cat>
          <c:val>
            <c:numRef>
              <c:f>Sheet1!$E$2:$E$2</c:f>
              <c:numCache>
                <c:formatCode>0%</c:formatCode>
                <c:ptCount val="1"/>
                <c:pt idx="0">
                  <c:v>0.42</c:v>
                </c:pt>
              </c:numCache>
            </c:numRef>
          </c:val>
          <c:extLst xmlns:c16r2="http://schemas.microsoft.com/office/drawing/2015/06/chart">
            <c:ext xmlns:c16="http://schemas.microsoft.com/office/drawing/2014/chart" uri="{C3380CC4-5D6E-409C-BE32-E72D297353CC}">
              <c16:uniqueId val="{00000003-AE0E-744A-9F63-5EFFB970DA46}"/>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c:f>
              <c:strCache>
                <c:ptCount val="1"/>
                <c:pt idx="0">
                  <c:v>Completion Rate %</c:v>
                </c:pt>
              </c:strCache>
            </c:strRef>
          </c:cat>
          <c:val>
            <c:numRef>
              <c:f>Sheet1!$F$2:$F$2</c:f>
              <c:numCache>
                <c:formatCode>0.00%</c:formatCode>
                <c:ptCount val="1"/>
                <c:pt idx="0">
                  <c:v>0.33100000000000002</c:v>
                </c:pt>
              </c:numCache>
            </c:numRef>
          </c:val>
          <c:extLst xmlns:c16r2="http://schemas.microsoft.com/office/drawing/2015/06/chart">
            <c:ext xmlns:c16="http://schemas.microsoft.com/office/drawing/2014/chart" uri="{C3380CC4-5D6E-409C-BE32-E72D297353CC}">
              <c16:uniqueId val="{00000004-AE0E-744A-9F63-5EFFB970DA46}"/>
            </c:ext>
          </c:extLst>
        </c:ser>
        <c:dLbls>
          <c:showLegendKey val="0"/>
          <c:showVal val="0"/>
          <c:showCatName val="0"/>
          <c:showSerName val="0"/>
          <c:showPercent val="0"/>
          <c:showBubbleSize val="0"/>
        </c:dLbls>
        <c:gapWidth val="150"/>
        <c:axId val="66983424"/>
        <c:axId val="66984960"/>
      </c:barChart>
      <c:catAx>
        <c:axId val="66983424"/>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66984960"/>
        <c:crosses val="autoZero"/>
        <c:auto val="0"/>
        <c:lblAlgn val="ctr"/>
        <c:lblOffset val="100"/>
        <c:noMultiLvlLbl val="0"/>
      </c:catAx>
      <c:valAx>
        <c:axId val="66984960"/>
        <c:scaling>
          <c:orientation val="minMax"/>
          <c:min val="0"/>
        </c:scaling>
        <c:delete val="0"/>
        <c:axPos val="l"/>
        <c:title>
          <c:tx>
            <c:rich>
              <a:bodyPr vert="horz" rIns="127000"/>
              <a:lstStyle/>
              <a:p>
                <a:pPr>
                  <a:defRPr/>
                </a:pPr>
                <a:r>
                  <a:rPr lang="en-GB"/>
                  <a:t>%</a:t>
                </a:r>
              </a:p>
            </c:rich>
          </c:tx>
          <c:layout/>
          <c:overlay val="0"/>
        </c:title>
        <c:numFmt formatCode="0%" sourceLinked="1"/>
        <c:majorTickMark val="out"/>
        <c:minorTickMark val="none"/>
        <c:tickLblPos val="nextTo"/>
        <c:txPr>
          <a:bodyPr/>
          <a:lstStyle/>
          <a:p>
            <a:pPr>
              <a:defRPr sz="1100" smtId="4294967295">
                <a:effectLst/>
              </a:defRPr>
            </a:pPr>
            <a:endParaRPr lang="en-US"/>
          </a:p>
        </c:txPr>
        <c:crossAx val="66983424"/>
        <c:crosses val="autoZero"/>
        <c:crossBetween val="between"/>
      </c:valAx>
    </c:plotArea>
    <c:legend>
      <c:legendPos val="r"/>
      <c:layout/>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0B0F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Sheet1!$A$2:$A$7</c:f>
              <c:strCache>
                <c:ptCount val="6"/>
                <c:pt idx="0">
                  <c:v>to speak to someone on the phone</c:v>
                </c:pt>
                <c:pt idx="1">
                  <c:v>to see someone at my GP practice</c:v>
                </c:pt>
                <c:pt idx="2">
                  <c:v>to see someone at another general practice location</c:v>
                </c:pt>
                <c:pt idx="3">
                  <c:v>to speak to someone online, for example on a video call</c:v>
                </c:pt>
                <c:pt idx="4">
                  <c:v>for a home visit</c:v>
                </c:pt>
                <c:pt idx="5">
                  <c:v>Total</c:v>
                </c:pt>
              </c:strCache>
            </c:strRef>
          </c:cat>
          <c:val>
            <c:numRef>
              <c:f>Sheet1!$B$2:$B$6</c:f>
              <c:numCache>
                <c:formatCode>General</c:formatCode>
                <c:ptCount val="5"/>
                <c:pt idx="0">
                  <c:v>11</c:v>
                </c:pt>
                <c:pt idx="1">
                  <c:v>89</c:v>
                </c:pt>
                <c:pt idx="2">
                  <c:v>0</c:v>
                </c:pt>
                <c:pt idx="3">
                  <c:v>0</c:v>
                </c:pt>
                <c:pt idx="4">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2019</c:v>
                </c:pt>
              </c:strCache>
            </c:strRef>
          </c:tx>
          <c:spPr>
            <a:solidFill>
              <a:srgbClr val="00B05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Sheet1!$A$2:$A$7</c:f>
              <c:strCache>
                <c:ptCount val="6"/>
                <c:pt idx="0">
                  <c:v>to speak to someone on the phone</c:v>
                </c:pt>
                <c:pt idx="1">
                  <c:v>to see someone at my GP practice</c:v>
                </c:pt>
                <c:pt idx="2">
                  <c:v>to see someone at another general practice location</c:v>
                </c:pt>
                <c:pt idx="3">
                  <c:v>to speak to someone online, for example on a video call</c:v>
                </c:pt>
                <c:pt idx="4">
                  <c:v>for a home visit</c:v>
                </c:pt>
                <c:pt idx="5">
                  <c:v>Total</c:v>
                </c:pt>
              </c:strCache>
            </c:strRef>
          </c:cat>
          <c:val>
            <c:numRef>
              <c:f>Sheet1!$C$2:$C$6</c:f>
              <c:numCache>
                <c:formatCode>General</c:formatCode>
                <c:ptCount val="5"/>
                <c:pt idx="0">
                  <c:v>11</c:v>
                </c:pt>
                <c:pt idx="1">
                  <c:v>87</c:v>
                </c:pt>
                <c:pt idx="2">
                  <c:v>3</c:v>
                </c:pt>
                <c:pt idx="3">
                  <c:v>0</c:v>
                </c:pt>
                <c:pt idx="4">
                  <c:v>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17336320"/>
        <c:axId val="117358592"/>
      </c:barChart>
      <c:catAx>
        <c:axId val="117336320"/>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358592"/>
        <c:crosses val="autoZero"/>
        <c:auto val="0"/>
        <c:lblAlgn val="ctr"/>
        <c:lblOffset val="100"/>
        <c:noMultiLvlLbl val="0"/>
      </c:catAx>
      <c:valAx>
        <c:axId val="117358592"/>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336320"/>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Took the appointment offered</c:v>
                </c:pt>
              </c:strCache>
            </c:strRef>
          </c:cat>
          <c:val>
            <c:numRef>
              <c:f>Sheet1!$B$2</c:f>
              <c:numCache>
                <c:formatCode>General</c:formatCode>
                <c:ptCount val="1"/>
                <c:pt idx="0">
                  <c:v>95</c:v>
                </c:pt>
              </c:numCache>
            </c:numRef>
          </c:val>
          <c:extLst xmlns:c16r2="http://schemas.microsoft.com/office/drawing/2015/06/chart">
            <c:ext xmlns:c16="http://schemas.microsoft.com/office/drawing/2014/chart" uri="{C3380CC4-5D6E-409C-BE32-E72D297353CC}">
              <c16:uniqueId val="{00000000-8AB9-F144-809B-E7EE93CBABAA}"/>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Took the appointment offered</c:v>
                </c:pt>
              </c:strCache>
            </c:strRef>
          </c:cat>
          <c:val>
            <c:numRef>
              <c:f>Sheet1!$C$2</c:f>
              <c:numCache>
                <c:formatCode>General</c:formatCode>
                <c:ptCount val="1"/>
                <c:pt idx="0">
                  <c:v>81</c:v>
                </c:pt>
              </c:numCache>
            </c:numRef>
          </c:val>
          <c:extLst xmlns:c16r2="http://schemas.microsoft.com/office/drawing/2015/06/chart">
            <c:ext xmlns:c16="http://schemas.microsoft.com/office/drawing/2014/chart" uri="{C3380CC4-5D6E-409C-BE32-E72D297353CC}">
              <c16:uniqueId val="{00000001-8AB9-F144-809B-E7EE93CBABAA}"/>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Took the appointment offered</c:v>
                </c:pt>
              </c:strCache>
            </c:strRef>
          </c:cat>
          <c:val>
            <c:numRef>
              <c:f>Sheet1!$D$2</c:f>
              <c:numCache>
                <c:formatCode>General</c:formatCode>
                <c:ptCount val="1"/>
                <c:pt idx="0">
                  <c:v>70</c:v>
                </c:pt>
              </c:numCache>
            </c:numRef>
          </c:val>
          <c:extLst xmlns:c16r2="http://schemas.microsoft.com/office/drawing/2015/06/chart">
            <c:ext xmlns:c16="http://schemas.microsoft.com/office/drawing/2014/chart" uri="{C3380CC4-5D6E-409C-BE32-E72D297353CC}">
              <c16:uniqueId val="{00000002-8AB9-F144-809B-E7EE93CBABAA}"/>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Took the appointment offered</c:v>
                </c:pt>
              </c:strCache>
            </c:strRef>
          </c:cat>
          <c:val>
            <c:numRef>
              <c:f>Sheet1!$E$2</c:f>
              <c:numCache>
                <c:formatCode>General</c:formatCode>
                <c:ptCount val="1"/>
                <c:pt idx="0">
                  <c:v>94</c:v>
                </c:pt>
              </c:numCache>
            </c:numRef>
          </c:val>
          <c:extLst xmlns:c16r2="http://schemas.microsoft.com/office/drawing/2015/06/chart">
            <c:ext xmlns:c16="http://schemas.microsoft.com/office/drawing/2014/chart" uri="{C3380CC4-5D6E-409C-BE32-E72D297353CC}">
              <c16:uniqueId val="{00000003-8AB9-F144-809B-E7EE93CBABAA}"/>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Took the appointment offered</c:v>
                </c:pt>
              </c:strCache>
            </c:strRef>
          </c:cat>
          <c:val>
            <c:numRef>
              <c:f>Sheet1!$F$2</c:f>
              <c:numCache>
                <c:formatCode>General</c:formatCode>
                <c:ptCount val="1"/>
                <c:pt idx="0">
                  <c:v>94</c:v>
                </c:pt>
              </c:numCache>
            </c:numRef>
          </c:val>
          <c:extLst xmlns:c16r2="http://schemas.microsoft.com/office/drawing/2015/06/chart">
            <c:ext xmlns:c16="http://schemas.microsoft.com/office/drawing/2014/chart" uri="{C3380CC4-5D6E-409C-BE32-E72D297353CC}">
              <c16:uniqueId val="{00000004-8AB9-F144-809B-E7EE93CBABAA}"/>
            </c:ext>
          </c:extLst>
        </c:ser>
        <c:dLbls>
          <c:showLegendKey val="0"/>
          <c:showVal val="0"/>
          <c:showCatName val="0"/>
          <c:showSerName val="0"/>
          <c:showPercent val="0"/>
          <c:showBubbleSize val="0"/>
        </c:dLbls>
        <c:gapWidth val="150"/>
        <c:axId val="116931968"/>
        <c:axId val="116958336"/>
      </c:barChart>
      <c:catAx>
        <c:axId val="11693196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6958336"/>
        <c:crosses val="autoZero"/>
        <c:auto val="0"/>
        <c:lblAlgn val="ctr"/>
        <c:lblOffset val="100"/>
        <c:noMultiLvlLbl val="0"/>
      </c:catAx>
      <c:valAx>
        <c:axId val="116958336"/>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693196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54</c:v>
                </c:pt>
                <c:pt idx="1">
                  <c:v>22</c:v>
                </c:pt>
              </c:numCache>
            </c:numRef>
          </c:val>
          <c:extLst xmlns:c16r2="http://schemas.microsoft.com/office/drawing/2015/06/chart">
            <c:ext xmlns:c16="http://schemas.microsoft.com/office/drawing/2014/chart" uri="{C3380CC4-5D6E-409C-BE32-E72D297353CC}">
              <c16:uniqueId val="{00000000-C380-1341-96D1-B374C54660B8}"/>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81</c:v>
                </c:pt>
                <c:pt idx="1">
                  <c:v>7</c:v>
                </c:pt>
              </c:numCache>
            </c:numRef>
          </c:val>
          <c:extLst xmlns:c16r2="http://schemas.microsoft.com/office/drawing/2015/06/chart">
            <c:ext xmlns:c16="http://schemas.microsoft.com/office/drawing/2014/chart" uri="{C3380CC4-5D6E-409C-BE32-E72D297353CC}">
              <c16:uniqueId val="{00000001-C380-1341-96D1-B374C54660B8}"/>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69</c:v>
                </c:pt>
                <c:pt idx="1">
                  <c:v>19</c:v>
                </c:pt>
              </c:numCache>
            </c:numRef>
          </c:val>
          <c:extLst xmlns:c16r2="http://schemas.microsoft.com/office/drawing/2015/06/chart">
            <c:ext xmlns:c16="http://schemas.microsoft.com/office/drawing/2014/chart" uri="{C3380CC4-5D6E-409C-BE32-E72D297353CC}">
              <c16:uniqueId val="{00000002-C380-1341-96D1-B374C54660B8}"/>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67</c:v>
                </c:pt>
                <c:pt idx="1">
                  <c:v>17</c:v>
                </c:pt>
              </c:numCache>
            </c:numRef>
          </c:val>
          <c:extLst xmlns:c16r2="http://schemas.microsoft.com/office/drawing/2015/06/chart">
            <c:ext xmlns:c16="http://schemas.microsoft.com/office/drawing/2014/chart" uri="{C3380CC4-5D6E-409C-BE32-E72D297353CC}">
              <c16:uniqueId val="{00000003-C380-1341-96D1-B374C54660B8}"/>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67</c:v>
                </c:pt>
                <c:pt idx="1">
                  <c:v>16</c:v>
                </c:pt>
              </c:numCache>
            </c:numRef>
          </c:val>
          <c:extLst xmlns:c16r2="http://schemas.microsoft.com/office/drawing/2015/06/chart">
            <c:ext xmlns:c16="http://schemas.microsoft.com/office/drawing/2014/chart" uri="{C3380CC4-5D6E-409C-BE32-E72D297353CC}">
              <c16:uniqueId val="{00000004-C380-1341-96D1-B374C54660B8}"/>
            </c:ext>
          </c:extLst>
        </c:ser>
        <c:dLbls>
          <c:showLegendKey val="0"/>
          <c:showVal val="0"/>
          <c:showCatName val="0"/>
          <c:showSerName val="0"/>
          <c:showPercent val="0"/>
          <c:showBubbleSize val="0"/>
        </c:dLbls>
        <c:gapWidth val="150"/>
        <c:axId val="117109888"/>
        <c:axId val="117111424"/>
      </c:barChart>
      <c:catAx>
        <c:axId val="11710988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111424"/>
        <c:crosses val="autoZero"/>
        <c:auto val="0"/>
        <c:lblAlgn val="ctr"/>
        <c:lblOffset val="100"/>
        <c:noMultiLvlLbl val="0"/>
      </c:catAx>
      <c:valAx>
        <c:axId val="11711142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10988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0B0F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Sheet1!$A$2:$A$3</c:f>
              <c:strCache>
                <c:ptCount val="2"/>
                <c:pt idx="0">
                  <c:v>Good</c:v>
                </c:pt>
                <c:pt idx="1">
                  <c:v>Poor</c:v>
                </c:pt>
              </c:strCache>
            </c:strRef>
          </c:cat>
          <c:val>
            <c:numRef>
              <c:f>Sheet1!$B$2:$B$3</c:f>
              <c:numCache>
                <c:formatCode>General</c:formatCode>
                <c:ptCount val="2"/>
                <c:pt idx="0">
                  <c:v>60</c:v>
                </c:pt>
                <c:pt idx="1">
                  <c:v>23</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2019</c:v>
                </c:pt>
              </c:strCache>
            </c:strRef>
          </c:tx>
          <c:spPr>
            <a:solidFill>
              <a:srgbClr val="00B05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Sheet1!$A$2:$A$3</c:f>
              <c:strCache>
                <c:ptCount val="2"/>
                <c:pt idx="0">
                  <c:v>Good</c:v>
                </c:pt>
                <c:pt idx="1">
                  <c:v>Poor</c:v>
                </c:pt>
              </c:strCache>
            </c:strRef>
          </c:cat>
          <c:val>
            <c:numRef>
              <c:f>Sheet1!$C$2:$C$3</c:f>
              <c:numCache>
                <c:formatCode>General</c:formatCode>
                <c:ptCount val="2"/>
                <c:pt idx="0">
                  <c:v>54</c:v>
                </c:pt>
                <c:pt idx="1">
                  <c:v>22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17653888"/>
        <c:axId val="117655424"/>
      </c:barChart>
      <c:catAx>
        <c:axId val="11765388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655424"/>
        <c:crosses val="autoZero"/>
        <c:auto val="0"/>
        <c:lblAlgn val="ctr"/>
        <c:lblOffset val="100"/>
        <c:noMultiLvlLbl val="0"/>
      </c:catAx>
      <c:valAx>
        <c:axId val="11765542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65388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15 minutes or less</c:v>
                </c:pt>
                <c:pt idx="1">
                  <c:v>More than 15 minutes</c:v>
                </c:pt>
                <c:pt idx="2">
                  <c:v>Total</c:v>
                </c:pt>
              </c:strCache>
            </c:strRef>
          </c:cat>
          <c:val>
            <c:numRef>
              <c:f>Sheet1!$B$2:$B$3</c:f>
              <c:numCache>
                <c:formatCode>General</c:formatCode>
                <c:ptCount val="2"/>
                <c:pt idx="0">
                  <c:v>79</c:v>
                </c:pt>
                <c:pt idx="1">
                  <c:v>21</c:v>
                </c:pt>
              </c:numCache>
            </c:numRef>
          </c:val>
          <c:extLst xmlns:c16r2="http://schemas.microsoft.com/office/drawing/2015/06/chart">
            <c:ext xmlns:c16="http://schemas.microsoft.com/office/drawing/2014/chart" uri="{C3380CC4-5D6E-409C-BE32-E72D297353CC}">
              <c16:uniqueId val="{00000000-422A-684B-85EC-3813EEAF59C0}"/>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15 minutes or less</c:v>
                </c:pt>
                <c:pt idx="1">
                  <c:v>More than 15 minutes</c:v>
                </c:pt>
                <c:pt idx="2">
                  <c:v>Total</c:v>
                </c:pt>
              </c:strCache>
            </c:strRef>
          </c:cat>
          <c:val>
            <c:numRef>
              <c:f>Sheet1!$C$2:$C$3</c:f>
              <c:numCache>
                <c:formatCode>General</c:formatCode>
                <c:ptCount val="2"/>
                <c:pt idx="0">
                  <c:v>74</c:v>
                </c:pt>
                <c:pt idx="1">
                  <c:v>26</c:v>
                </c:pt>
              </c:numCache>
            </c:numRef>
          </c:val>
          <c:extLst xmlns:c16r2="http://schemas.microsoft.com/office/drawing/2015/06/chart">
            <c:ext xmlns:c16="http://schemas.microsoft.com/office/drawing/2014/chart" uri="{C3380CC4-5D6E-409C-BE32-E72D297353CC}">
              <c16:uniqueId val="{00000001-422A-684B-85EC-3813EEAF59C0}"/>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15 minutes or less</c:v>
                </c:pt>
                <c:pt idx="1">
                  <c:v>More than 15 minutes</c:v>
                </c:pt>
                <c:pt idx="2">
                  <c:v>Total</c:v>
                </c:pt>
              </c:strCache>
            </c:strRef>
          </c:cat>
          <c:val>
            <c:numRef>
              <c:f>Sheet1!$D$2:$D$3</c:f>
              <c:numCache>
                <c:formatCode>General</c:formatCode>
                <c:ptCount val="2"/>
                <c:pt idx="0">
                  <c:v>62</c:v>
                </c:pt>
                <c:pt idx="1">
                  <c:v>38</c:v>
                </c:pt>
              </c:numCache>
            </c:numRef>
          </c:val>
          <c:extLst xmlns:c16r2="http://schemas.microsoft.com/office/drawing/2015/06/chart">
            <c:ext xmlns:c16="http://schemas.microsoft.com/office/drawing/2014/chart" uri="{C3380CC4-5D6E-409C-BE32-E72D297353CC}">
              <c16:uniqueId val="{00000002-422A-684B-85EC-3813EEAF59C0}"/>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15 minutes or less</c:v>
                </c:pt>
                <c:pt idx="1">
                  <c:v>More than 15 minutes</c:v>
                </c:pt>
                <c:pt idx="2">
                  <c:v>Total</c:v>
                </c:pt>
              </c:strCache>
            </c:strRef>
          </c:cat>
          <c:val>
            <c:numRef>
              <c:f>Sheet1!$E$2:$E$3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3-422A-684B-85EC-3813EEAF59C0}"/>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15 minutes or less</c:v>
                </c:pt>
                <c:pt idx="1">
                  <c:v>More than 15 minutes</c:v>
                </c:pt>
                <c:pt idx="2">
                  <c:v>Total</c:v>
                </c:pt>
              </c:strCache>
            </c:strRef>
          </c:cat>
          <c:val>
            <c:numRef>
              <c:f>Sheet1!$F$2:$F$3</c:f>
              <c:numCache>
                <c:formatCode>General</c:formatCode>
                <c:ptCount val="2"/>
                <c:pt idx="0">
                  <c:v>69</c:v>
                </c:pt>
                <c:pt idx="1">
                  <c:v>31</c:v>
                </c:pt>
              </c:numCache>
            </c:numRef>
          </c:val>
          <c:extLst xmlns:c16r2="http://schemas.microsoft.com/office/drawing/2015/06/chart">
            <c:ext xmlns:c16="http://schemas.microsoft.com/office/drawing/2014/chart" uri="{C3380CC4-5D6E-409C-BE32-E72D297353CC}">
              <c16:uniqueId val="{00000004-422A-684B-85EC-3813EEAF59C0}"/>
            </c:ext>
          </c:extLst>
        </c:ser>
        <c:dLbls>
          <c:showLegendKey val="0"/>
          <c:showVal val="0"/>
          <c:showCatName val="0"/>
          <c:showSerName val="0"/>
          <c:showPercent val="0"/>
          <c:showBubbleSize val="0"/>
        </c:dLbls>
        <c:gapWidth val="150"/>
        <c:axId val="117467008"/>
        <c:axId val="117468544"/>
      </c:barChart>
      <c:catAx>
        <c:axId val="11746700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468544"/>
        <c:crosses val="autoZero"/>
        <c:auto val="0"/>
        <c:lblAlgn val="ctr"/>
        <c:lblOffset val="100"/>
        <c:noMultiLvlLbl val="0"/>
      </c:catAx>
      <c:valAx>
        <c:axId val="11746854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46700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85</c:v>
                </c:pt>
                <c:pt idx="1">
                  <c:v>8</c:v>
                </c:pt>
              </c:numCache>
            </c:numRef>
          </c:val>
          <c:extLst xmlns:c16r2="http://schemas.microsoft.com/office/drawing/2015/06/chart">
            <c:ext xmlns:c16="http://schemas.microsoft.com/office/drawing/2014/chart" uri="{C3380CC4-5D6E-409C-BE32-E72D297353CC}">
              <c16:uniqueId val="{00000000-2589-0045-8953-E168867ECB7C}"/>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89</c:v>
                </c:pt>
                <c:pt idx="1">
                  <c:v>0</c:v>
                </c:pt>
              </c:numCache>
            </c:numRef>
          </c:val>
          <c:extLst xmlns:c16r2="http://schemas.microsoft.com/office/drawing/2015/06/chart">
            <c:ext xmlns:c16="http://schemas.microsoft.com/office/drawing/2014/chart" uri="{C3380CC4-5D6E-409C-BE32-E72D297353CC}">
              <c16:uniqueId val="{00000001-2589-0045-8953-E168867ECB7C}"/>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96</c:v>
                </c:pt>
                <c:pt idx="1">
                  <c:v>2</c:v>
                </c:pt>
              </c:numCache>
            </c:numRef>
          </c:val>
          <c:extLst xmlns:c16r2="http://schemas.microsoft.com/office/drawing/2015/06/chart">
            <c:ext xmlns:c16="http://schemas.microsoft.com/office/drawing/2014/chart" uri="{C3380CC4-5D6E-409C-BE32-E72D297353CC}">
              <c16:uniqueId val="{00000002-2589-0045-8953-E168867ECB7C}"/>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88</c:v>
                </c:pt>
                <c:pt idx="1">
                  <c:v>3</c:v>
                </c:pt>
              </c:numCache>
            </c:numRef>
          </c:val>
          <c:extLst xmlns:c16r2="http://schemas.microsoft.com/office/drawing/2015/06/chart">
            <c:ext xmlns:c16="http://schemas.microsoft.com/office/drawing/2014/chart" uri="{C3380CC4-5D6E-409C-BE32-E72D297353CC}">
              <c16:uniqueId val="{00000003-2589-0045-8953-E168867ECB7C}"/>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87</c:v>
                </c:pt>
                <c:pt idx="1">
                  <c:v>4</c:v>
                </c:pt>
              </c:numCache>
            </c:numRef>
          </c:val>
          <c:extLst xmlns:c16r2="http://schemas.microsoft.com/office/drawing/2015/06/chart">
            <c:ext xmlns:c16="http://schemas.microsoft.com/office/drawing/2014/chart" uri="{C3380CC4-5D6E-409C-BE32-E72D297353CC}">
              <c16:uniqueId val="{00000004-2589-0045-8953-E168867ECB7C}"/>
            </c:ext>
          </c:extLst>
        </c:ser>
        <c:dLbls>
          <c:showLegendKey val="0"/>
          <c:showVal val="0"/>
          <c:showCatName val="0"/>
          <c:showSerName val="0"/>
          <c:showPercent val="0"/>
          <c:showBubbleSize val="0"/>
        </c:dLbls>
        <c:gapWidth val="150"/>
        <c:axId val="117721344"/>
        <c:axId val="117739520"/>
      </c:barChart>
      <c:catAx>
        <c:axId val="117721344"/>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739520"/>
        <c:crosses val="autoZero"/>
        <c:auto val="0"/>
        <c:lblAlgn val="ctr"/>
        <c:lblOffset val="100"/>
        <c:noMultiLvlLbl val="0"/>
      </c:catAx>
      <c:valAx>
        <c:axId val="11773952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721344"/>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83</c:v>
                </c:pt>
                <c:pt idx="1">
                  <c:v>3</c:v>
                </c:pt>
              </c:numCache>
            </c:numRef>
          </c:val>
          <c:extLst xmlns:c16r2="http://schemas.microsoft.com/office/drawing/2015/06/chart">
            <c:ext xmlns:c16="http://schemas.microsoft.com/office/drawing/2014/chart" uri="{C3380CC4-5D6E-409C-BE32-E72D297353CC}">
              <c16:uniqueId val="{00000000-D425-2048-9DA3-72CE09178F81}"/>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93</c:v>
                </c:pt>
                <c:pt idx="1">
                  <c:v>1</c:v>
                </c:pt>
              </c:numCache>
            </c:numRef>
          </c:val>
          <c:extLst xmlns:c16r2="http://schemas.microsoft.com/office/drawing/2015/06/chart">
            <c:ext xmlns:c16="http://schemas.microsoft.com/office/drawing/2014/chart" uri="{C3380CC4-5D6E-409C-BE32-E72D297353CC}">
              <c16:uniqueId val="{00000001-D425-2048-9DA3-72CE09178F81}"/>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96</c:v>
                </c:pt>
                <c:pt idx="1">
                  <c:v>1</c:v>
                </c:pt>
              </c:numCache>
            </c:numRef>
          </c:val>
          <c:extLst xmlns:c16r2="http://schemas.microsoft.com/office/drawing/2015/06/chart">
            <c:ext xmlns:c16="http://schemas.microsoft.com/office/drawing/2014/chart" uri="{C3380CC4-5D6E-409C-BE32-E72D297353CC}">
              <c16:uniqueId val="{00000002-D425-2048-9DA3-72CE09178F81}"/>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89</c:v>
                </c:pt>
                <c:pt idx="1">
                  <c:v>3</c:v>
                </c:pt>
              </c:numCache>
            </c:numRef>
          </c:val>
          <c:extLst xmlns:c16r2="http://schemas.microsoft.com/office/drawing/2015/06/chart">
            <c:ext xmlns:c16="http://schemas.microsoft.com/office/drawing/2014/chart" uri="{C3380CC4-5D6E-409C-BE32-E72D297353CC}">
              <c16:uniqueId val="{00000003-D425-2048-9DA3-72CE09178F81}"/>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89</c:v>
                </c:pt>
                <c:pt idx="1">
                  <c:v>4</c:v>
                </c:pt>
              </c:numCache>
            </c:numRef>
          </c:val>
          <c:extLst xmlns:c16r2="http://schemas.microsoft.com/office/drawing/2015/06/chart">
            <c:ext xmlns:c16="http://schemas.microsoft.com/office/drawing/2014/chart" uri="{C3380CC4-5D6E-409C-BE32-E72D297353CC}">
              <c16:uniqueId val="{00000004-D425-2048-9DA3-72CE09178F81}"/>
            </c:ext>
          </c:extLst>
        </c:ser>
        <c:dLbls>
          <c:showLegendKey val="0"/>
          <c:showVal val="0"/>
          <c:showCatName val="0"/>
          <c:showSerName val="0"/>
          <c:showPercent val="0"/>
          <c:showBubbleSize val="0"/>
        </c:dLbls>
        <c:gapWidth val="150"/>
        <c:axId val="117882240"/>
        <c:axId val="117888128"/>
      </c:barChart>
      <c:catAx>
        <c:axId val="117882240"/>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888128"/>
        <c:crosses val="autoZero"/>
        <c:auto val="0"/>
        <c:lblAlgn val="ctr"/>
        <c:lblOffset val="100"/>
        <c:noMultiLvlLbl val="0"/>
      </c:catAx>
      <c:valAx>
        <c:axId val="117888128"/>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882240"/>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87</c:v>
                </c:pt>
                <c:pt idx="1">
                  <c:v>3</c:v>
                </c:pt>
              </c:numCache>
            </c:numRef>
          </c:val>
          <c:extLst xmlns:c16r2="http://schemas.microsoft.com/office/drawing/2015/06/chart">
            <c:ext xmlns:c16="http://schemas.microsoft.com/office/drawing/2014/chart" uri="{C3380CC4-5D6E-409C-BE32-E72D297353CC}">
              <c16:uniqueId val="{00000000-C472-7A4B-AA78-853DB4C3EF67}"/>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92</c:v>
                </c:pt>
                <c:pt idx="1">
                  <c:v>0</c:v>
                </c:pt>
              </c:numCache>
            </c:numRef>
          </c:val>
          <c:extLst xmlns:c16r2="http://schemas.microsoft.com/office/drawing/2015/06/chart">
            <c:ext xmlns:c16="http://schemas.microsoft.com/office/drawing/2014/chart" uri="{C3380CC4-5D6E-409C-BE32-E72D297353CC}">
              <c16:uniqueId val="{00000001-C472-7A4B-AA78-853DB4C3EF67}"/>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94</c:v>
                </c:pt>
                <c:pt idx="1">
                  <c:v>2</c:v>
                </c:pt>
              </c:numCache>
            </c:numRef>
          </c:val>
          <c:extLst xmlns:c16r2="http://schemas.microsoft.com/office/drawing/2015/06/chart">
            <c:ext xmlns:c16="http://schemas.microsoft.com/office/drawing/2014/chart" uri="{C3380CC4-5D6E-409C-BE32-E72D297353CC}">
              <c16:uniqueId val="{00000002-C472-7A4B-AA78-853DB4C3EF67}"/>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88</c:v>
                </c:pt>
                <c:pt idx="1">
                  <c:v>4</c:v>
                </c:pt>
              </c:numCache>
            </c:numRef>
          </c:val>
          <c:extLst xmlns:c16r2="http://schemas.microsoft.com/office/drawing/2015/06/chart">
            <c:ext xmlns:c16="http://schemas.microsoft.com/office/drawing/2014/chart" uri="{C3380CC4-5D6E-409C-BE32-E72D297353CC}">
              <c16:uniqueId val="{00000003-C472-7A4B-AA78-853DB4C3EF67}"/>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87</c:v>
                </c:pt>
                <c:pt idx="1">
                  <c:v>4</c:v>
                </c:pt>
              </c:numCache>
            </c:numRef>
          </c:val>
          <c:extLst xmlns:c16r2="http://schemas.microsoft.com/office/drawing/2015/06/chart">
            <c:ext xmlns:c16="http://schemas.microsoft.com/office/drawing/2014/chart" uri="{C3380CC4-5D6E-409C-BE32-E72D297353CC}">
              <c16:uniqueId val="{00000004-C472-7A4B-AA78-853DB4C3EF67}"/>
            </c:ext>
          </c:extLst>
        </c:ser>
        <c:dLbls>
          <c:showLegendKey val="0"/>
          <c:showVal val="0"/>
          <c:showCatName val="0"/>
          <c:showSerName val="0"/>
          <c:showPercent val="0"/>
          <c:showBubbleSize val="0"/>
        </c:dLbls>
        <c:gapWidth val="150"/>
        <c:axId val="118088448"/>
        <c:axId val="118089984"/>
      </c:barChart>
      <c:catAx>
        <c:axId val="11808844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8089984"/>
        <c:crosses val="autoZero"/>
        <c:auto val="0"/>
        <c:lblAlgn val="ctr"/>
        <c:lblOffset val="100"/>
        <c:noMultiLvlLbl val="0"/>
      </c:catAx>
      <c:valAx>
        <c:axId val="11808998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808844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82</c:v>
                </c:pt>
                <c:pt idx="1">
                  <c:v>18</c:v>
                </c:pt>
              </c:numCache>
            </c:numRef>
          </c:val>
          <c:extLst xmlns:c16r2="http://schemas.microsoft.com/office/drawing/2015/06/chart">
            <c:ext xmlns:c16="http://schemas.microsoft.com/office/drawing/2014/chart" uri="{C3380CC4-5D6E-409C-BE32-E72D297353CC}">
              <c16:uniqueId val="{00000000-3BAB-FB48-A3D7-1CA76B1E7E7E}"/>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78</c:v>
                </c:pt>
                <c:pt idx="1">
                  <c:v>22</c:v>
                </c:pt>
              </c:numCache>
            </c:numRef>
          </c:val>
          <c:extLst xmlns:c16r2="http://schemas.microsoft.com/office/drawing/2015/06/chart">
            <c:ext xmlns:c16="http://schemas.microsoft.com/office/drawing/2014/chart" uri="{C3380CC4-5D6E-409C-BE32-E72D297353CC}">
              <c16:uniqueId val="{00000001-3BAB-FB48-A3D7-1CA76B1E7E7E}"/>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2-3BAB-FB48-A3D7-1CA76B1E7E7E}"/>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87</c:v>
                </c:pt>
                <c:pt idx="1">
                  <c:v>13</c:v>
                </c:pt>
              </c:numCache>
            </c:numRef>
          </c:val>
          <c:extLst xmlns:c16r2="http://schemas.microsoft.com/office/drawing/2015/06/chart">
            <c:ext xmlns:c16="http://schemas.microsoft.com/office/drawing/2014/chart" uri="{C3380CC4-5D6E-409C-BE32-E72D297353CC}">
              <c16:uniqueId val="{00000003-3BAB-FB48-A3D7-1CA76B1E7E7E}"/>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86</c:v>
                </c:pt>
                <c:pt idx="1">
                  <c:v>14</c:v>
                </c:pt>
              </c:numCache>
            </c:numRef>
          </c:val>
          <c:extLst xmlns:c16r2="http://schemas.microsoft.com/office/drawing/2015/06/chart">
            <c:ext xmlns:c16="http://schemas.microsoft.com/office/drawing/2014/chart" uri="{C3380CC4-5D6E-409C-BE32-E72D297353CC}">
              <c16:uniqueId val="{00000004-3BAB-FB48-A3D7-1CA76B1E7E7E}"/>
            </c:ext>
          </c:extLst>
        </c:ser>
        <c:dLbls>
          <c:showLegendKey val="0"/>
          <c:showVal val="0"/>
          <c:showCatName val="0"/>
          <c:showSerName val="0"/>
          <c:showPercent val="0"/>
          <c:showBubbleSize val="0"/>
        </c:dLbls>
        <c:gapWidth val="150"/>
        <c:axId val="65136128"/>
        <c:axId val="65137664"/>
      </c:barChart>
      <c:catAx>
        <c:axId val="6513612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65137664"/>
        <c:crosses val="autoZero"/>
        <c:auto val="0"/>
        <c:lblAlgn val="ctr"/>
        <c:lblOffset val="100"/>
        <c:noMultiLvlLbl val="0"/>
      </c:catAx>
      <c:valAx>
        <c:axId val="6513766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6513612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Yes</c:v>
                </c:pt>
                <c:pt idx="1">
                  <c:v>No</c:v>
                </c:pt>
              </c:strCache>
            </c:strRef>
          </c:cat>
          <c:val>
            <c:numRef>
              <c:f>Sheet1!$B$2:$B$3</c:f>
              <c:numCache>
                <c:formatCode>General</c:formatCode>
                <c:ptCount val="2"/>
                <c:pt idx="0">
                  <c:v>92</c:v>
                </c:pt>
                <c:pt idx="1">
                  <c:v>8</c:v>
                </c:pt>
              </c:numCache>
            </c:numRef>
          </c:val>
          <c:extLst xmlns:c16r2="http://schemas.microsoft.com/office/drawing/2015/06/chart">
            <c:ext xmlns:c16="http://schemas.microsoft.com/office/drawing/2014/chart" uri="{C3380CC4-5D6E-409C-BE32-E72D297353CC}">
              <c16:uniqueId val="{00000000-AAB0-4E4D-94C9-5A75A39F1EA1}"/>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Yes</c:v>
                </c:pt>
                <c:pt idx="1">
                  <c:v>No</c:v>
                </c:pt>
              </c:strCache>
            </c:strRef>
          </c:cat>
          <c:val>
            <c:numRef>
              <c:f>Sheet1!$C$2:$C$3</c:f>
              <c:numCache>
                <c:formatCode>General</c:formatCode>
                <c:ptCount val="2"/>
                <c:pt idx="0">
                  <c:v>96</c:v>
                </c:pt>
                <c:pt idx="1">
                  <c:v>4</c:v>
                </c:pt>
              </c:numCache>
            </c:numRef>
          </c:val>
          <c:extLst xmlns:c16r2="http://schemas.microsoft.com/office/drawing/2015/06/chart">
            <c:ext xmlns:c16="http://schemas.microsoft.com/office/drawing/2014/chart" uri="{C3380CC4-5D6E-409C-BE32-E72D297353CC}">
              <c16:uniqueId val="{00000001-AAB0-4E4D-94C9-5A75A39F1EA1}"/>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Yes</c:v>
                </c:pt>
                <c:pt idx="1">
                  <c:v>No</c:v>
                </c:pt>
              </c:strCache>
            </c:strRef>
          </c:cat>
          <c:val>
            <c:numRef>
              <c:f>Sheet1!$D$2:$D$3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2-AAB0-4E4D-94C9-5A75A39F1EA1}"/>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Yes</c:v>
                </c:pt>
                <c:pt idx="1">
                  <c:v>No</c:v>
                </c:pt>
              </c:strCache>
            </c:strRef>
          </c:cat>
          <c:val>
            <c:numRef>
              <c:f>Sheet1!$E$2:$E$3</c:f>
              <c:numCache>
                <c:formatCode>General</c:formatCode>
                <c:ptCount val="2"/>
                <c:pt idx="0">
                  <c:v>94</c:v>
                </c:pt>
                <c:pt idx="1">
                  <c:v>6</c:v>
                </c:pt>
              </c:numCache>
            </c:numRef>
          </c:val>
          <c:extLst xmlns:c16r2="http://schemas.microsoft.com/office/drawing/2015/06/chart">
            <c:ext xmlns:c16="http://schemas.microsoft.com/office/drawing/2014/chart" uri="{C3380CC4-5D6E-409C-BE32-E72D297353CC}">
              <c16:uniqueId val="{00000003-AAB0-4E4D-94C9-5A75A39F1EA1}"/>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Yes</c:v>
                </c:pt>
                <c:pt idx="1">
                  <c:v>No</c:v>
                </c:pt>
              </c:strCache>
            </c:strRef>
          </c:cat>
          <c:val>
            <c:numRef>
              <c:f>Sheet1!$F$2:$F$3</c:f>
              <c:numCache>
                <c:formatCode>General</c:formatCode>
                <c:ptCount val="2"/>
                <c:pt idx="0">
                  <c:v>93</c:v>
                </c:pt>
                <c:pt idx="1">
                  <c:v>7</c:v>
                </c:pt>
              </c:numCache>
            </c:numRef>
          </c:val>
          <c:extLst xmlns:c16r2="http://schemas.microsoft.com/office/drawing/2015/06/chart">
            <c:ext xmlns:c16="http://schemas.microsoft.com/office/drawing/2014/chart" uri="{C3380CC4-5D6E-409C-BE32-E72D297353CC}">
              <c16:uniqueId val="{00000004-AAB0-4E4D-94C9-5A75A39F1EA1}"/>
            </c:ext>
          </c:extLst>
        </c:ser>
        <c:dLbls>
          <c:showLegendKey val="0"/>
          <c:showVal val="0"/>
          <c:showCatName val="0"/>
          <c:showSerName val="0"/>
          <c:showPercent val="0"/>
          <c:showBubbleSize val="0"/>
        </c:dLbls>
        <c:gapWidth val="150"/>
        <c:axId val="120531584"/>
        <c:axId val="120549760"/>
      </c:barChart>
      <c:catAx>
        <c:axId val="120531584"/>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20549760"/>
        <c:crosses val="autoZero"/>
        <c:auto val="0"/>
        <c:lblAlgn val="ctr"/>
        <c:lblOffset val="100"/>
        <c:noMultiLvlLbl val="0"/>
      </c:catAx>
      <c:valAx>
        <c:axId val="12054976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20531584"/>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Easy</c:v>
                </c:pt>
                <c:pt idx="1">
                  <c:v>Not easy</c:v>
                </c:pt>
                <c:pt idx="2">
                  <c:v>Total</c:v>
                </c:pt>
              </c:strCache>
            </c:strRef>
          </c:cat>
          <c:val>
            <c:numRef>
              <c:f>Sheet1!$B$2:$B$3</c:f>
              <c:numCache>
                <c:formatCode>General</c:formatCode>
                <c:ptCount val="2"/>
                <c:pt idx="0">
                  <c:v>73</c:v>
                </c:pt>
                <c:pt idx="1">
                  <c:v>27</c:v>
                </c:pt>
              </c:numCache>
            </c:numRef>
          </c:val>
          <c:extLst xmlns:c16r2="http://schemas.microsoft.com/office/drawing/2015/06/chart">
            <c:ext xmlns:c16="http://schemas.microsoft.com/office/drawing/2014/chart" uri="{C3380CC4-5D6E-409C-BE32-E72D297353CC}">
              <c16:uniqueId val="{00000000-F05C-5243-94D6-24045267C5DC}"/>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Easy</c:v>
                </c:pt>
                <c:pt idx="1">
                  <c:v>Not easy</c:v>
                </c:pt>
                <c:pt idx="2">
                  <c:v>Total</c:v>
                </c:pt>
              </c:strCache>
            </c:strRef>
          </c:cat>
          <c:val>
            <c:numRef>
              <c:f>Sheet1!$C$2:$C$3</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1-F05C-5243-94D6-24045267C5DC}"/>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Easy</c:v>
                </c:pt>
                <c:pt idx="1">
                  <c:v>Not easy</c:v>
                </c:pt>
                <c:pt idx="2">
                  <c:v>Total</c:v>
                </c:pt>
              </c:strCache>
            </c:strRef>
          </c:cat>
          <c:val>
            <c:numRef>
              <c:f>Sheet1!$D$2:$D$3</c:f>
              <c:numCache>
                <c:formatCode>General</c:formatCode>
                <c:ptCount val="2"/>
                <c:pt idx="0">
                  <c:v>78</c:v>
                </c:pt>
                <c:pt idx="1">
                  <c:v>22</c:v>
                </c:pt>
              </c:numCache>
            </c:numRef>
          </c:val>
          <c:extLst xmlns:c16r2="http://schemas.microsoft.com/office/drawing/2015/06/chart">
            <c:ext xmlns:c16="http://schemas.microsoft.com/office/drawing/2014/chart" uri="{C3380CC4-5D6E-409C-BE32-E72D297353CC}">
              <c16:uniqueId val="{00000002-F05C-5243-94D6-24045267C5DC}"/>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Easy</c:v>
                </c:pt>
                <c:pt idx="1">
                  <c:v>Not easy</c:v>
                </c:pt>
                <c:pt idx="2">
                  <c:v>Total</c:v>
                </c:pt>
              </c:strCache>
            </c:strRef>
          </c:cat>
          <c:val>
            <c:numRef>
              <c:f>Sheet1!$E$2:$E$3</c:f>
              <c:numCache>
                <c:formatCode>General</c:formatCode>
                <c:ptCount val="2"/>
                <c:pt idx="0">
                  <c:v>65</c:v>
                </c:pt>
                <c:pt idx="1">
                  <c:v>35</c:v>
                </c:pt>
              </c:numCache>
            </c:numRef>
          </c:val>
          <c:extLst xmlns:c16r2="http://schemas.microsoft.com/office/drawing/2015/06/chart">
            <c:ext xmlns:c16="http://schemas.microsoft.com/office/drawing/2014/chart" uri="{C3380CC4-5D6E-409C-BE32-E72D297353CC}">
              <c16:uniqueId val="{00000003-F05C-5243-94D6-24045267C5DC}"/>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Easy</c:v>
                </c:pt>
                <c:pt idx="1">
                  <c:v>Not easy</c:v>
                </c:pt>
                <c:pt idx="2">
                  <c:v>Total</c:v>
                </c:pt>
              </c:strCache>
            </c:strRef>
          </c:cat>
          <c:val>
            <c:numRef>
              <c:f>Sheet1!$F$2:$F$3</c:f>
              <c:numCache>
                <c:formatCode>General</c:formatCode>
                <c:ptCount val="2"/>
                <c:pt idx="0">
                  <c:v>68</c:v>
                </c:pt>
                <c:pt idx="1">
                  <c:v>32</c:v>
                </c:pt>
              </c:numCache>
            </c:numRef>
          </c:val>
          <c:extLst xmlns:c16r2="http://schemas.microsoft.com/office/drawing/2015/06/chart">
            <c:ext xmlns:c16="http://schemas.microsoft.com/office/drawing/2014/chart" uri="{C3380CC4-5D6E-409C-BE32-E72D297353CC}">
              <c16:uniqueId val="{00000004-F05C-5243-94D6-24045267C5DC}"/>
            </c:ext>
          </c:extLst>
        </c:ser>
        <c:dLbls>
          <c:showLegendKey val="0"/>
          <c:showVal val="0"/>
          <c:showCatName val="0"/>
          <c:showSerName val="0"/>
          <c:showPercent val="0"/>
          <c:showBubbleSize val="0"/>
        </c:dLbls>
        <c:gapWidth val="150"/>
        <c:axId val="67044864"/>
        <c:axId val="67046400"/>
      </c:barChart>
      <c:catAx>
        <c:axId val="67044864"/>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67046400"/>
        <c:crosses val="autoZero"/>
        <c:auto val="0"/>
        <c:lblAlgn val="ctr"/>
        <c:lblOffset val="100"/>
        <c:noMultiLvlLbl val="0"/>
      </c:catAx>
      <c:valAx>
        <c:axId val="67046400"/>
        <c:scaling>
          <c:orientation val="minMax"/>
          <c:min val="0"/>
        </c:scaling>
        <c:delete val="0"/>
        <c:axPos val="l"/>
        <c:title>
          <c:tx>
            <c:rich>
              <a:bodyPr vert="horz" rIns="127000"/>
              <a:lstStyle/>
              <a:p>
                <a:pPr>
                  <a:defRPr/>
                </a:pPr>
                <a:r>
                  <a:rPr lang="en-GB"/>
                  <a:t>%</a:t>
                </a:r>
              </a:p>
            </c:rich>
          </c:tx>
          <c:layout/>
          <c:overlay val="0"/>
        </c:title>
        <c:numFmt formatCode="General" sourceLinked="1"/>
        <c:majorTickMark val="out"/>
        <c:minorTickMark val="none"/>
        <c:tickLblPos val="nextTo"/>
        <c:txPr>
          <a:bodyPr/>
          <a:lstStyle/>
          <a:p>
            <a:pPr>
              <a:defRPr sz="1100" smtId="4294967295">
                <a:effectLst/>
              </a:defRPr>
            </a:pPr>
            <a:endParaRPr lang="en-US"/>
          </a:p>
        </c:txPr>
        <c:crossAx val="67044864"/>
        <c:crosses val="autoZero"/>
        <c:crossBetween val="between"/>
      </c:valAx>
    </c:plotArea>
    <c:legend>
      <c:legendPos val="r"/>
      <c:layout/>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0-DB12-474A-A1B9-08A2AAB34E37}"/>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97</c:v>
                </c:pt>
                <c:pt idx="1">
                  <c:v>3</c:v>
                </c:pt>
              </c:numCache>
            </c:numRef>
          </c:val>
          <c:extLst xmlns:c16r2="http://schemas.microsoft.com/office/drawing/2015/06/chart">
            <c:ext xmlns:c16="http://schemas.microsoft.com/office/drawing/2014/chart" uri="{C3380CC4-5D6E-409C-BE32-E72D297353CC}">
              <c16:uniqueId val="{00000001-DB12-474A-A1B9-08A2AAB34E37}"/>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98</c:v>
                </c:pt>
                <c:pt idx="1">
                  <c:v>2</c:v>
                </c:pt>
              </c:numCache>
            </c:numRef>
          </c:val>
          <c:extLst xmlns:c16r2="http://schemas.microsoft.com/office/drawing/2015/06/chart">
            <c:ext xmlns:c16="http://schemas.microsoft.com/office/drawing/2014/chart" uri="{C3380CC4-5D6E-409C-BE32-E72D297353CC}">
              <c16:uniqueId val="{00000002-DB12-474A-A1B9-08A2AAB34E37}"/>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96</c:v>
                </c:pt>
                <c:pt idx="1">
                  <c:v>4</c:v>
                </c:pt>
              </c:numCache>
            </c:numRef>
          </c:val>
          <c:extLst xmlns:c16r2="http://schemas.microsoft.com/office/drawing/2015/06/chart">
            <c:ext xmlns:c16="http://schemas.microsoft.com/office/drawing/2014/chart" uri="{C3380CC4-5D6E-409C-BE32-E72D297353CC}">
              <c16:uniqueId val="{00000003-DB12-474A-A1B9-08A2AAB34E37}"/>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4-DB12-474A-A1B9-08A2AAB34E37}"/>
            </c:ext>
          </c:extLst>
        </c:ser>
        <c:dLbls>
          <c:showLegendKey val="0"/>
          <c:showVal val="0"/>
          <c:showCatName val="0"/>
          <c:showSerName val="0"/>
          <c:showPercent val="0"/>
          <c:showBubbleSize val="0"/>
        </c:dLbls>
        <c:gapWidth val="150"/>
        <c:axId val="120942976"/>
        <c:axId val="120944512"/>
      </c:barChart>
      <c:catAx>
        <c:axId val="12094297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20944512"/>
        <c:crosses val="autoZero"/>
        <c:auto val="0"/>
        <c:lblAlgn val="ctr"/>
        <c:lblOffset val="100"/>
        <c:noMultiLvlLbl val="0"/>
      </c:catAx>
      <c:valAx>
        <c:axId val="120944512"/>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20942976"/>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0-4E8F-FF47-A273-57DB7BDFFA22}"/>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97</c:v>
                </c:pt>
                <c:pt idx="1">
                  <c:v>3</c:v>
                </c:pt>
              </c:numCache>
            </c:numRef>
          </c:val>
          <c:extLst xmlns:c16r2="http://schemas.microsoft.com/office/drawing/2015/06/chart">
            <c:ext xmlns:c16="http://schemas.microsoft.com/office/drawing/2014/chart" uri="{C3380CC4-5D6E-409C-BE32-E72D297353CC}">
              <c16:uniqueId val="{00000001-4E8F-FF47-A273-57DB7BDFFA22}"/>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97</c:v>
                </c:pt>
                <c:pt idx="1">
                  <c:v>3</c:v>
                </c:pt>
              </c:numCache>
            </c:numRef>
          </c:val>
          <c:extLst xmlns:c16r2="http://schemas.microsoft.com/office/drawing/2015/06/chart">
            <c:ext xmlns:c16="http://schemas.microsoft.com/office/drawing/2014/chart" uri="{C3380CC4-5D6E-409C-BE32-E72D297353CC}">
              <c16:uniqueId val="{00000002-4E8F-FF47-A273-57DB7BDFFA22}"/>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95</c:v>
                </c:pt>
                <c:pt idx="1">
                  <c:v>5</c:v>
                </c:pt>
              </c:numCache>
            </c:numRef>
          </c:val>
          <c:extLst xmlns:c16r2="http://schemas.microsoft.com/office/drawing/2015/06/chart">
            <c:ext xmlns:c16="http://schemas.microsoft.com/office/drawing/2014/chart" uri="{C3380CC4-5D6E-409C-BE32-E72D297353CC}">
              <c16:uniqueId val="{00000003-4E8F-FF47-A273-57DB7BDFFA22}"/>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94</c:v>
                </c:pt>
                <c:pt idx="1">
                  <c:v>6</c:v>
                </c:pt>
              </c:numCache>
            </c:numRef>
          </c:val>
          <c:extLst xmlns:c16r2="http://schemas.microsoft.com/office/drawing/2015/06/chart">
            <c:ext xmlns:c16="http://schemas.microsoft.com/office/drawing/2014/chart" uri="{C3380CC4-5D6E-409C-BE32-E72D297353CC}">
              <c16:uniqueId val="{00000004-4E8F-FF47-A273-57DB7BDFFA22}"/>
            </c:ext>
          </c:extLst>
        </c:ser>
        <c:dLbls>
          <c:showLegendKey val="0"/>
          <c:showVal val="0"/>
          <c:showCatName val="0"/>
          <c:showSerName val="0"/>
          <c:showPercent val="0"/>
          <c:showBubbleSize val="0"/>
        </c:dLbls>
        <c:gapWidth val="150"/>
        <c:axId val="120673408"/>
        <c:axId val="120674944"/>
      </c:barChart>
      <c:catAx>
        <c:axId val="12067340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20674944"/>
        <c:crosses val="autoZero"/>
        <c:auto val="0"/>
        <c:lblAlgn val="ctr"/>
        <c:lblOffset val="100"/>
        <c:noMultiLvlLbl val="0"/>
      </c:catAx>
      <c:valAx>
        <c:axId val="12067494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2067340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Sheet1!$B$2:$B$3</c:f>
              <c:numCache>
                <c:formatCode>General</c:formatCode>
                <c:ptCount val="2"/>
                <c:pt idx="0">
                  <c:v>79</c:v>
                </c:pt>
                <c:pt idx="1">
                  <c:v>10</c:v>
                </c:pt>
              </c:numCache>
            </c:numRef>
          </c:val>
          <c:extLst xmlns:c16r2="http://schemas.microsoft.com/office/drawing/2015/06/chart">
            <c:ext xmlns:c16="http://schemas.microsoft.com/office/drawing/2014/chart" uri="{C3380CC4-5D6E-409C-BE32-E72D297353CC}">
              <c16:uniqueId val="{00000000-AE4D-A847-AA1D-3E60CB95FE4E}"/>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Sheet1!$C$2:$C$3</c:f>
              <c:numCache>
                <c:formatCode>General</c:formatCode>
                <c:ptCount val="2"/>
                <c:pt idx="0">
                  <c:v>87</c:v>
                </c:pt>
                <c:pt idx="1">
                  <c:v>3</c:v>
                </c:pt>
              </c:numCache>
            </c:numRef>
          </c:val>
          <c:extLst xmlns:c16r2="http://schemas.microsoft.com/office/drawing/2015/06/chart">
            <c:ext xmlns:c16="http://schemas.microsoft.com/office/drawing/2014/chart" uri="{C3380CC4-5D6E-409C-BE32-E72D297353CC}">
              <c16:uniqueId val="{00000001-AE4D-A847-AA1D-3E60CB95FE4E}"/>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Sheet1!$D$2:$D$3</c:f>
              <c:numCache>
                <c:formatCode>General</c:formatCode>
                <c:ptCount val="2"/>
                <c:pt idx="0">
                  <c:v>89</c:v>
                </c:pt>
                <c:pt idx="1">
                  <c:v>2</c:v>
                </c:pt>
              </c:numCache>
            </c:numRef>
          </c:val>
          <c:extLst xmlns:c16r2="http://schemas.microsoft.com/office/drawing/2015/06/chart">
            <c:ext xmlns:c16="http://schemas.microsoft.com/office/drawing/2014/chart" uri="{C3380CC4-5D6E-409C-BE32-E72D297353CC}">
              <c16:uniqueId val="{00000002-AE4D-A847-AA1D-3E60CB95FE4E}"/>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Sheet1!$E$2:$E$3</c:f>
              <c:numCache>
                <c:formatCode>General</c:formatCode>
                <c:ptCount val="2"/>
                <c:pt idx="0">
                  <c:v>85</c:v>
                </c:pt>
                <c:pt idx="1">
                  <c:v>6</c:v>
                </c:pt>
              </c:numCache>
            </c:numRef>
          </c:val>
          <c:extLst xmlns:c16r2="http://schemas.microsoft.com/office/drawing/2015/06/chart">
            <c:ext xmlns:c16="http://schemas.microsoft.com/office/drawing/2014/chart" uri="{C3380CC4-5D6E-409C-BE32-E72D297353CC}">
              <c16:uniqueId val="{00000003-AE4D-A847-AA1D-3E60CB95FE4E}"/>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Good</c:v>
                </c:pt>
                <c:pt idx="1">
                  <c:v>Poor</c:v>
                </c:pt>
              </c:strCache>
            </c:strRef>
          </c:cat>
          <c:val>
            <c:numRef>
              <c:f>Sheet1!$F$2:$F$3</c:f>
              <c:numCache>
                <c:formatCode>General</c:formatCode>
                <c:ptCount val="2"/>
                <c:pt idx="0">
                  <c:v>83</c:v>
                </c:pt>
                <c:pt idx="1">
                  <c:v>6</c:v>
                </c:pt>
              </c:numCache>
            </c:numRef>
          </c:val>
          <c:extLst xmlns:c16r2="http://schemas.microsoft.com/office/drawing/2015/06/chart">
            <c:ext xmlns:c16="http://schemas.microsoft.com/office/drawing/2014/chart" uri="{C3380CC4-5D6E-409C-BE32-E72D297353CC}">
              <c16:uniqueId val="{00000004-AE4D-A847-AA1D-3E60CB95FE4E}"/>
            </c:ext>
          </c:extLst>
        </c:ser>
        <c:dLbls>
          <c:showLegendKey val="0"/>
          <c:showVal val="0"/>
          <c:showCatName val="0"/>
          <c:showSerName val="0"/>
          <c:showPercent val="0"/>
          <c:showBubbleSize val="0"/>
        </c:dLbls>
        <c:gapWidth val="150"/>
        <c:axId val="120862592"/>
        <c:axId val="120864128"/>
      </c:barChart>
      <c:catAx>
        <c:axId val="120862592"/>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20864128"/>
        <c:crosses val="autoZero"/>
        <c:auto val="0"/>
        <c:lblAlgn val="ctr"/>
        <c:lblOffset val="100"/>
        <c:noMultiLvlLbl val="0"/>
      </c:catAx>
      <c:valAx>
        <c:axId val="120864128"/>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20862592"/>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0B0F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Sheet1!$A$2:$A$3</c:f>
              <c:strCache>
                <c:ptCount val="2"/>
                <c:pt idx="0">
                  <c:v>Good</c:v>
                </c:pt>
                <c:pt idx="1">
                  <c:v>Poor</c:v>
                </c:pt>
              </c:strCache>
            </c:strRef>
          </c:cat>
          <c:val>
            <c:numRef>
              <c:f>Sheet1!$B$2:$B$3</c:f>
              <c:numCache>
                <c:formatCode>General</c:formatCode>
                <c:ptCount val="2"/>
                <c:pt idx="0">
                  <c:v>87</c:v>
                </c:pt>
                <c:pt idx="1">
                  <c:v>2</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2019</c:v>
                </c:pt>
              </c:strCache>
            </c:strRef>
          </c:tx>
          <c:spPr>
            <a:solidFill>
              <a:srgbClr val="00B05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Sheet1!$A$2:$A$3</c:f>
              <c:strCache>
                <c:ptCount val="2"/>
                <c:pt idx="0">
                  <c:v>Good</c:v>
                </c:pt>
                <c:pt idx="1">
                  <c:v>Poor</c:v>
                </c:pt>
              </c:strCache>
            </c:strRef>
          </c:cat>
          <c:val>
            <c:numRef>
              <c:f>Sheet1!$C$2:$C$3</c:f>
              <c:numCache>
                <c:formatCode>General</c:formatCode>
                <c:ptCount val="2"/>
                <c:pt idx="0">
                  <c:v>79</c:v>
                </c:pt>
                <c:pt idx="1">
                  <c:v>10</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21003008"/>
        <c:axId val="121053952"/>
      </c:barChart>
      <c:catAx>
        <c:axId val="12100300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21053952"/>
        <c:crosses val="autoZero"/>
        <c:auto val="0"/>
        <c:lblAlgn val="ctr"/>
        <c:lblOffset val="100"/>
        <c:noMultiLvlLbl val="0"/>
      </c:catAx>
      <c:valAx>
        <c:axId val="121053952"/>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2100300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Sheet1!$B$2:$B$3</c:f>
              <c:numCache>
                <c:formatCode>General</c:formatCode>
                <c:ptCount val="2"/>
                <c:pt idx="0">
                  <c:v>94</c:v>
                </c:pt>
                <c:pt idx="1">
                  <c:v>6</c:v>
                </c:pt>
              </c:numCache>
            </c:numRef>
          </c:val>
          <c:extLst xmlns:c16r2="http://schemas.microsoft.com/office/drawing/2015/06/chart">
            <c:ext xmlns:c16="http://schemas.microsoft.com/office/drawing/2014/chart" uri="{C3380CC4-5D6E-409C-BE32-E72D297353CC}">
              <c16:uniqueId val="{00000000-FEA1-D449-90D9-F13D8320EB75}"/>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Sheet1!$C$2:$C$3</c:f>
              <c:numCache>
                <c:formatCode>General</c:formatCode>
                <c:ptCount val="2"/>
                <c:pt idx="0">
                  <c:v>77</c:v>
                </c:pt>
                <c:pt idx="1">
                  <c:v>23</c:v>
                </c:pt>
              </c:numCache>
            </c:numRef>
          </c:val>
          <c:extLst xmlns:c16r2="http://schemas.microsoft.com/office/drawing/2015/06/chart">
            <c:ext xmlns:c16="http://schemas.microsoft.com/office/drawing/2014/chart" uri="{C3380CC4-5D6E-409C-BE32-E72D297353CC}">
              <c16:uniqueId val="{00000001-FEA1-D449-90D9-F13D8320EB75}"/>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Sheet1!$D$2:$D$3</c:f>
              <c:numCache>
                <c:formatCode>General</c:formatCode>
                <c:ptCount val="2"/>
                <c:pt idx="0">
                  <c:v>83</c:v>
                </c:pt>
                <c:pt idx="1">
                  <c:v>17</c:v>
                </c:pt>
              </c:numCache>
            </c:numRef>
          </c:val>
          <c:extLst xmlns:c16r2="http://schemas.microsoft.com/office/drawing/2015/06/chart">
            <c:ext xmlns:c16="http://schemas.microsoft.com/office/drawing/2014/chart" uri="{C3380CC4-5D6E-409C-BE32-E72D297353CC}">
              <c16:uniqueId val="{00000002-FEA1-D449-90D9-F13D8320EB75}"/>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Sheet1!$E$2:$E$3</c:f>
              <c:numCache>
                <c:formatCode>General</c:formatCode>
                <c:ptCount val="2"/>
                <c:pt idx="0">
                  <c:v>81</c:v>
                </c:pt>
                <c:pt idx="1">
                  <c:v>19</c:v>
                </c:pt>
              </c:numCache>
            </c:numRef>
          </c:val>
          <c:extLst xmlns:c16r2="http://schemas.microsoft.com/office/drawing/2015/06/chart">
            <c:ext xmlns:c16="http://schemas.microsoft.com/office/drawing/2014/chart" uri="{C3380CC4-5D6E-409C-BE32-E72D297353CC}">
              <c16:uniqueId val="{00000003-FEA1-D449-90D9-F13D8320EB75}"/>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Yes</c:v>
                </c:pt>
                <c:pt idx="1">
                  <c:v>No</c:v>
                </c:pt>
                <c:pt idx="2">
                  <c:v>Total</c:v>
                </c:pt>
              </c:strCache>
            </c:strRef>
          </c:cat>
          <c:val>
            <c:numRef>
              <c:f>Sheet1!$F$2:$F$3</c:f>
              <c:numCache>
                <c:formatCode>General</c:formatCode>
                <c:ptCount val="2"/>
                <c:pt idx="0">
                  <c:v>78</c:v>
                </c:pt>
                <c:pt idx="1">
                  <c:v>22</c:v>
                </c:pt>
              </c:numCache>
            </c:numRef>
          </c:val>
          <c:extLst xmlns:c16r2="http://schemas.microsoft.com/office/drawing/2015/06/chart">
            <c:ext xmlns:c16="http://schemas.microsoft.com/office/drawing/2014/chart" uri="{C3380CC4-5D6E-409C-BE32-E72D297353CC}">
              <c16:uniqueId val="{00000004-FEA1-D449-90D9-F13D8320EB75}"/>
            </c:ext>
          </c:extLst>
        </c:ser>
        <c:dLbls>
          <c:showLegendKey val="0"/>
          <c:showVal val="0"/>
          <c:showCatName val="0"/>
          <c:showSerName val="0"/>
          <c:showPercent val="0"/>
          <c:showBubbleSize val="0"/>
        </c:dLbls>
        <c:gapWidth val="150"/>
        <c:axId val="121522048"/>
        <c:axId val="121523584"/>
      </c:barChart>
      <c:catAx>
        <c:axId val="121522048"/>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21523584"/>
        <c:crosses val="autoZero"/>
        <c:auto val="0"/>
        <c:lblAlgn val="ctr"/>
        <c:lblOffset val="100"/>
        <c:noMultiLvlLbl val="0"/>
      </c:catAx>
      <c:valAx>
        <c:axId val="121523584"/>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21522048"/>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Helpful</c:v>
                </c:pt>
                <c:pt idx="1">
                  <c:v>Not helpful</c:v>
                </c:pt>
                <c:pt idx="2">
                  <c:v>Total</c:v>
                </c:pt>
              </c:strCache>
            </c:strRef>
          </c:cat>
          <c:val>
            <c:numRef>
              <c:f>Sheet1!$B$2:$B$3</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0-AE0E-744A-9F63-5EFFB970DA46}"/>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Helpful</c:v>
                </c:pt>
                <c:pt idx="1">
                  <c:v>Not helpful</c:v>
                </c:pt>
                <c:pt idx="2">
                  <c:v>Total</c:v>
                </c:pt>
              </c:strCache>
            </c:strRef>
          </c:cat>
          <c:val>
            <c:numRef>
              <c:f>Sheet1!$C$2:$C$3</c:f>
              <c:numCache>
                <c:formatCode>General</c:formatCode>
                <c:ptCount val="2"/>
                <c:pt idx="0">
                  <c:v>96</c:v>
                </c:pt>
                <c:pt idx="1">
                  <c:v>4</c:v>
                </c:pt>
              </c:numCache>
            </c:numRef>
          </c:val>
          <c:extLst xmlns:c16r2="http://schemas.microsoft.com/office/drawing/2015/06/chart">
            <c:ext xmlns:c16="http://schemas.microsoft.com/office/drawing/2014/chart" uri="{C3380CC4-5D6E-409C-BE32-E72D297353CC}">
              <c16:uniqueId val="{00000001-AE0E-744A-9F63-5EFFB970DA46}"/>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Helpful</c:v>
                </c:pt>
                <c:pt idx="1">
                  <c:v>Not helpful</c:v>
                </c:pt>
                <c:pt idx="2">
                  <c:v>Total</c:v>
                </c:pt>
              </c:strCache>
            </c:strRef>
          </c:cat>
          <c:val>
            <c:numRef>
              <c:f>Sheet1!$D$2:$D$3</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2-AE0E-744A-9F63-5EFFB970DA46}"/>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Helpful</c:v>
                </c:pt>
                <c:pt idx="1">
                  <c:v>Not helpful</c:v>
                </c:pt>
                <c:pt idx="2">
                  <c:v>Total</c:v>
                </c:pt>
              </c:strCache>
            </c:strRef>
          </c:cat>
          <c:val>
            <c:numRef>
              <c:f>Sheet1!$E$2:$E$3</c:f>
              <c:numCache>
                <c:formatCode>General</c:formatCode>
                <c:ptCount val="2"/>
                <c:pt idx="0">
                  <c:v>90</c:v>
                </c:pt>
                <c:pt idx="1">
                  <c:v>10</c:v>
                </c:pt>
              </c:numCache>
            </c:numRef>
          </c:val>
          <c:extLst xmlns:c16r2="http://schemas.microsoft.com/office/drawing/2015/06/chart">
            <c:ext xmlns:c16="http://schemas.microsoft.com/office/drawing/2014/chart" uri="{C3380CC4-5D6E-409C-BE32-E72D297353CC}">
              <c16:uniqueId val="{00000003-AE0E-744A-9F63-5EFFB970DA46}"/>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Helpful</c:v>
                </c:pt>
                <c:pt idx="1">
                  <c:v>Not helpful</c:v>
                </c:pt>
                <c:pt idx="2">
                  <c:v>Total</c:v>
                </c:pt>
              </c:strCache>
            </c:strRef>
          </c:cat>
          <c:val>
            <c:numRef>
              <c:f>Sheet1!$F$2:$F$3</c:f>
              <c:numCache>
                <c:formatCode>General</c:formatCode>
                <c:ptCount val="2"/>
                <c:pt idx="0">
                  <c:v>89</c:v>
                </c:pt>
                <c:pt idx="1">
                  <c:v>11</c:v>
                </c:pt>
              </c:numCache>
            </c:numRef>
          </c:val>
          <c:extLst xmlns:c16r2="http://schemas.microsoft.com/office/drawing/2015/06/chart">
            <c:ext xmlns:c16="http://schemas.microsoft.com/office/drawing/2014/chart" uri="{C3380CC4-5D6E-409C-BE32-E72D297353CC}">
              <c16:uniqueId val="{00000004-AE0E-744A-9F63-5EFFB970DA46}"/>
            </c:ext>
          </c:extLst>
        </c:ser>
        <c:dLbls>
          <c:showLegendKey val="0"/>
          <c:showVal val="0"/>
          <c:showCatName val="0"/>
          <c:showSerName val="0"/>
          <c:showPercent val="0"/>
          <c:showBubbleSize val="0"/>
        </c:dLbls>
        <c:gapWidth val="150"/>
        <c:axId val="67111552"/>
        <c:axId val="67117440"/>
      </c:barChart>
      <c:catAx>
        <c:axId val="67111552"/>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67117440"/>
        <c:crosses val="autoZero"/>
        <c:auto val="0"/>
        <c:lblAlgn val="ctr"/>
        <c:lblOffset val="100"/>
        <c:noMultiLvlLbl val="0"/>
      </c:catAx>
      <c:valAx>
        <c:axId val="67117440"/>
        <c:scaling>
          <c:orientation val="minMax"/>
          <c:min val="0"/>
        </c:scaling>
        <c:delete val="0"/>
        <c:axPos val="l"/>
        <c:title>
          <c:tx>
            <c:rich>
              <a:bodyPr vert="horz" rIns="127000"/>
              <a:lstStyle/>
              <a:p>
                <a:pPr>
                  <a:defRPr/>
                </a:pPr>
                <a:r>
                  <a:rPr lang="en-GB"/>
                  <a:t>%</a:t>
                </a:r>
              </a:p>
            </c:rich>
          </c:tx>
          <c:layout/>
          <c:overlay val="0"/>
        </c:title>
        <c:numFmt formatCode="General" sourceLinked="1"/>
        <c:majorTickMark val="out"/>
        <c:minorTickMark val="none"/>
        <c:tickLblPos val="nextTo"/>
        <c:txPr>
          <a:bodyPr/>
          <a:lstStyle/>
          <a:p>
            <a:pPr>
              <a:defRPr sz="1100" smtId="4294967295">
                <a:effectLst/>
              </a:defRPr>
            </a:pPr>
            <a:endParaRPr lang="en-US"/>
          </a:p>
        </c:txPr>
        <c:crossAx val="67111552"/>
        <c:crosses val="autoZero"/>
        <c:crossBetween val="between"/>
      </c:valAx>
    </c:plotArea>
    <c:legend>
      <c:legendPos val="r"/>
      <c:layout/>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Sheet1!$B$2:$B$3</c:f>
              <c:numCache>
                <c:formatCode>General</c:formatCode>
                <c:ptCount val="2"/>
                <c:pt idx="0">
                  <c:v>60</c:v>
                </c:pt>
                <c:pt idx="1">
                  <c:v>34</c:v>
                </c:pt>
              </c:numCache>
            </c:numRef>
          </c:val>
          <c:extLst xmlns:c16r2="http://schemas.microsoft.com/office/drawing/2015/06/chart">
            <c:ext xmlns:c16="http://schemas.microsoft.com/office/drawing/2014/chart" uri="{C3380CC4-5D6E-409C-BE32-E72D297353CC}">
              <c16:uniqueId val="{00000000-EDDC-BC48-9338-6C91A11B2EC9}"/>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Sheet1!$C$2:$C$3</c:f>
              <c:numCache>
                <c:formatCode>General</c:formatCode>
                <c:ptCount val="2"/>
                <c:pt idx="0">
                  <c:v>75</c:v>
                </c:pt>
                <c:pt idx="1">
                  <c:v>9</c:v>
                </c:pt>
              </c:numCache>
            </c:numRef>
          </c:val>
          <c:extLst xmlns:c16r2="http://schemas.microsoft.com/office/drawing/2015/06/chart">
            <c:ext xmlns:c16="http://schemas.microsoft.com/office/drawing/2014/chart" uri="{C3380CC4-5D6E-409C-BE32-E72D297353CC}">
              <c16:uniqueId val="{00000001-EDDC-BC48-9338-6C91A11B2EC9}"/>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Sheet1!$D$2:$D$3</c:f>
              <c:numCache>
                <c:formatCode>General</c:formatCode>
                <c:ptCount val="2"/>
                <c:pt idx="0">
                  <c:v>70</c:v>
                </c:pt>
                <c:pt idx="1">
                  <c:v>22</c:v>
                </c:pt>
              </c:numCache>
            </c:numRef>
          </c:val>
          <c:extLst xmlns:c16r2="http://schemas.microsoft.com/office/drawing/2015/06/chart">
            <c:ext xmlns:c16="http://schemas.microsoft.com/office/drawing/2014/chart" uri="{C3380CC4-5D6E-409C-BE32-E72D297353CC}">
              <c16:uniqueId val="{00000002-EDDC-BC48-9338-6C91A11B2EC9}"/>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Sheet1!$E$2:$E$3</c:f>
              <c:numCache>
                <c:formatCode>General</c:formatCode>
                <c:ptCount val="2"/>
                <c:pt idx="0">
                  <c:v>65</c:v>
                </c:pt>
                <c:pt idx="1">
                  <c:v>18</c:v>
                </c:pt>
              </c:numCache>
            </c:numRef>
          </c:val>
          <c:extLst xmlns:c16r2="http://schemas.microsoft.com/office/drawing/2015/06/chart">
            <c:ext xmlns:c16="http://schemas.microsoft.com/office/drawing/2014/chart" uri="{C3380CC4-5D6E-409C-BE32-E72D297353CC}">
              <c16:uniqueId val="{00000003-EDDC-BC48-9338-6C91A11B2EC9}"/>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Sheet1!$F$2:$F$3</c:f>
              <c:numCache>
                <c:formatCode>General</c:formatCode>
                <c:ptCount val="2"/>
                <c:pt idx="0">
                  <c:v>65</c:v>
                </c:pt>
                <c:pt idx="1">
                  <c:v>18</c:v>
                </c:pt>
              </c:numCache>
            </c:numRef>
          </c:val>
          <c:extLst xmlns:c16r2="http://schemas.microsoft.com/office/drawing/2015/06/chart">
            <c:ext xmlns:c16="http://schemas.microsoft.com/office/drawing/2014/chart" uri="{C3380CC4-5D6E-409C-BE32-E72D297353CC}">
              <c16:uniqueId val="{00000004-EDDC-BC48-9338-6C91A11B2EC9}"/>
            </c:ext>
          </c:extLst>
        </c:ser>
        <c:dLbls>
          <c:showLegendKey val="0"/>
          <c:showVal val="0"/>
          <c:showCatName val="0"/>
          <c:showSerName val="0"/>
          <c:showPercent val="0"/>
          <c:showBubbleSize val="0"/>
        </c:dLbls>
        <c:gapWidth val="150"/>
        <c:axId val="103288832"/>
        <c:axId val="103290368"/>
      </c:barChart>
      <c:catAx>
        <c:axId val="103288832"/>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03290368"/>
        <c:crosses val="autoZero"/>
        <c:auto val="0"/>
        <c:lblAlgn val="ctr"/>
        <c:lblOffset val="100"/>
        <c:noMultiLvlLbl val="0"/>
      </c:catAx>
      <c:valAx>
        <c:axId val="103290368"/>
        <c:scaling>
          <c:orientation val="minMax"/>
          <c:min val="0"/>
        </c:scaling>
        <c:delete val="0"/>
        <c:axPos val="l"/>
        <c:title>
          <c:tx>
            <c:rich>
              <a:bodyPr vert="horz" rIns="127000"/>
              <a:lstStyle/>
              <a:p>
                <a:pPr>
                  <a:defRPr/>
                </a:pPr>
                <a:r>
                  <a:rPr lang="en-GB"/>
                  <a:t>%</a:t>
                </a:r>
              </a:p>
            </c:rich>
          </c:tx>
          <c:layout/>
          <c:overlay val="0"/>
        </c:title>
        <c:numFmt formatCode="General" sourceLinked="1"/>
        <c:majorTickMark val="out"/>
        <c:minorTickMark val="none"/>
        <c:tickLblPos val="nextTo"/>
        <c:txPr>
          <a:bodyPr/>
          <a:lstStyle/>
          <a:p>
            <a:pPr>
              <a:defRPr sz="1100" smtId="4294967295">
                <a:effectLst/>
              </a:defRPr>
            </a:pPr>
            <a:endParaRPr lang="en-US"/>
          </a:p>
        </c:txPr>
        <c:crossAx val="103288832"/>
        <c:crosses val="autoZero"/>
        <c:crossBetween val="between"/>
      </c:valAx>
    </c:plotArea>
    <c:legend>
      <c:legendPos val="r"/>
      <c:layout/>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Always or almost always/A lot of the time</c:v>
                </c:pt>
              </c:strCache>
            </c:strRef>
          </c:cat>
          <c:val>
            <c:numRef>
              <c:f>Sheet1!$B$2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0-B160-A84F-855C-05A2C6691A57}"/>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Always or almost always/A lot of the time</c:v>
                </c:pt>
              </c:strCache>
            </c:strRef>
          </c:cat>
          <c:val>
            <c:numRef>
              <c:f>Sheet1!$C$2</c:f>
              <c:numCache>
                <c:formatCode>General</c:formatCode>
                <c:ptCount val="1"/>
                <c:pt idx="0">
                  <c:v>58</c:v>
                </c:pt>
              </c:numCache>
            </c:numRef>
          </c:val>
          <c:extLst xmlns:c16r2="http://schemas.microsoft.com/office/drawing/2015/06/chart">
            <c:ext xmlns:c16="http://schemas.microsoft.com/office/drawing/2014/chart" uri="{C3380CC4-5D6E-409C-BE32-E72D297353CC}">
              <c16:uniqueId val="{00000001-B160-A84F-855C-05A2C6691A57}"/>
            </c:ext>
          </c:extLst>
        </c:ser>
        <c:ser>
          <c:idx val="2"/>
          <c:order val="2"/>
          <c:tx>
            <c:strRef>
              <c:f>Sheet1!$D$1</c:f>
              <c:strCache>
                <c:ptCount val="1"/>
                <c:pt idx="0">
                  <c:v>Practice 3: KIVETON PARK MEDICAL PRACTICE</c:v>
                </c:pt>
              </c:strCache>
            </c:strRef>
          </c:tx>
          <c:invertIfNegative val="1"/>
          <c:dLbls>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Always or almost always/A lot of the time</c:v>
                </c:pt>
              </c:strCache>
            </c:strRef>
          </c:cat>
          <c:val>
            <c:numRef>
              <c:f>Sheet1!$D$2</c:f>
              <c:numCache>
                <c:formatCode>General</c:formatCode>
                <c:ptCount val="1"/>
                <c:pt idx="0">
                  <c:v>43</c:v>
                </c:pt>
              </c:numCache>
            </c:numRef>
          </c:val>
          <c:extLst xmlns:c16r2="http://schemas.microsoft.com/office/drawing/2015/06/chart">
            <c:ext xmlns:c16="http://schemas.microsoft.com/office/drawing/2014/chart" uri="{C3380CC4-5D6E-409C-BE32-E72D297353CC}">
              <c16:uniqueId val="{00000002-B160-A84F-855C-05A2C6691A57}"/>
            </c:ext>
          </c:extLst>
        </c:ser>
        <c:ser>
          <c:idx val="3"/>
          <c:order val="3"/>
          <c:tx>
            <c:strRef>
              <c:f>Sheet1!$E$1</c:f>
              <c:strCache>
                <c:ptCount val="1"/>
                <c:pt idx="0">
                  <c:v>CCG 1: NHS DERBY AND DERBYSHIRE CCG</c:v>
                </c:pt>
              </c:strCache>
            </c:strRef>
          </c:tx>
          <c:invertIfNegative val="1"/>
          <c:dLbls>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Always or almost always/A lot of the time</c:v>
                </c:pt>
              </c:strCache>
            </c:strRef>
          </c:cat>
          <c:val>
            <c:numRef>
              <c:f>Sheet1!$E$2</c:f>
              <c:numCache>
                <c:formatCode>General</c:formatCode>
                <c:ptCount val="1"/>
                <c:pt idx="0">
                  <c:v>45</c:v>
                </c:pt>
              </c:numCache>
            </c:numRef>
          </c:val>
          <c:extLst xmlns:c16r2="http://schemas.microsoft.com/office/drawing/2015/06/chart">
            <c:ext xmlns:c16="http://schemas.microsoft.com/office/drawing/2014/chart" uri="{C3380CC4-5D6E-409C-BE32-E72D297353CC}">
              <c16:uniqueId val="{00000003-B160-A84F-855C-05A2C6691A57}"/>
            </c:ext>
          </c:extLst>
        </c:ser>
        <c:ser>
          <c:idx val="4"/>
          <c:order val="4"/>
          <c:tx>
            <c:strRef>
              <c:f>Sheet1!$F$1</c:f>
              <c:strCache>
                <c:ptCount val="1"/>
                <c:pt idx="0">
                  <c:v>National Data</c:v>
                </c:pt>
              </c:strCache>
            </c:strRef>
          </c:tx>
          <c:invertIfNegative val="1"/>
          <c:dLbls>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Always or almost always/A lot of the time</c:v>
                </c:pt>
              </c:strCache>
            </c:strRef>
          </c:cat>
          <c:val>
            <c:numRef>
              <c:f>Sheet1!$F$2</c:f>
              <c:numCache>
                <c:formatCode>General</c:formatCode>
                <c:ptCount val="1"/>
                <c:pt idx="0">
                  <c:v>48</c:v>
                </c:pt>
              </c:numCache>
            </c:numRef>
          </c:val>
          <c:extLst xmlns:c16r2="http://schemas.microsoft.com/office/drawing/2015/06/chart">
            <c:ext xmlns:c16="http://schemas.microsoft.com/office/drawing/2014/chart" uri="{C3380CC4-5D6E-409C-BE32-E72D297353CC}">
              <c16:uniqueId val="{00000004-B160-A84F-855C-05A2C6691A57}"/>
            </c:ext>
          </c:extLst>
        </c:ser>
        <c:dLbls>
          <c:showLegendKey val="0"/>
          <c:showVal val="0"/>
          <c:showCatName val="0"/>
          <c:showSerName val="0"/>
          <c:showPercent val="0"/>
          <c:showBubbleSize val="0"/>
        </c:dLbls>
        <c:gapWidth val="150"/>
        <c:axId val="116279936"/>
        <c:axId val="116289920"/>
      </c:barChart>
      <c:catAx>
        <c:axId val="116279936"/>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6289920"/>
        <c:crosses val="autoZero"/>
        <c:auto val="0"/>
        <c:lblAlgn val="ctr"/>
        <c:lblOffset val="100"/>
        <c:noMultiLvlLbl val="0"/>
      </c:catAx>
      <c:valAx>
        <c:axId val="116289920"/>
        <c:scaling>
          <c:orientation val="minMax"/>
          <c:min val="0"/>
        </c:scaling>
        <c:delete val="0"/>
        <c:axPos val="l"/>
        <c:title>
          <c:tx>
            <c:rich>
              <a:bodyPr vert="horz" rIns="127000"/>
              <a:lstStyle/>
              <a:p>
                <a:pPr>
                  <a:defRPr/>
                </a:pPr>
                <a:r>
                  <a:rPr lang="en-GB"/>
                  <a:t>%</a:t>
                </a:r>
              </a:p>
            </c:rich>
          </c:tx>
          <c:layout/>
          <c:overlay val="0"/>
        </c:title>
        <c:numFmt formatCode="General" sourceLinked="1"/>
        <c:majorTickMark val="out"/>
        <c:minorTickMark val="none"/>
        <c:tickLblPos val="nextTo"/>
        <c:txPr>
          <a:bodyPr/>
          <a:lstStyle/>
          <a:p>
            <a:pPr>
              <a:defRPr sz="1100" smtId="4294967295">
                <a:effectLst/>
              </a:defRPr>
            </a:pPr>
            <a:endParaRPr lang="en-US"/>
          </a:p>
        </c:txPr>
        <c:crossAx val="116279936"/>
        <c:crosses val="autoZero"/>
        <c:crossBetween val="between"/>
      </c:valAx>
    </c:plotArea>
    <c:legend>
      <c:legendPos val="r"/>
      <c:layout/>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0B0F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c:f>
              <c:strCache>
                <c:ptCount val="1"/>
                <c:pt idx="0">
                  <c:v>Always or almost always/A lot of the time</c:v>
                </c:pt>
              </c:strCache>
            </c:strRef>
          </c:cat>
          <c:val>
            <c:numRef>
              <c:f>Sheet1!$B$2</c:f>
              <c:numCache>
                <c:formatCode>General</c:formatCode>
                <c:ptCount val="1"/>
                <c:pt idx="0">
                  <c:v>34</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2019</c:v>
                </c:pt>
              </c:strCache>
            </c:strRef>
          </c:tx>
          <c:spPr>
            <a:solidFill>
              <a:srgbClr val="00B05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c:f>
              <c:strCache>
                <c:ptCount val="1"/>
                <c:pt idx="0">
                  <c:v>Always or almost always/A lot of the time</c:v>
                </c:pt>
              </c:strCache>
            </c:strRef>
          </c:cat>
          <c:val>
            <c:numRef>
              <c:f>Sheet1!$C$2</c:f>
              <c:numCache>
                <c:formatCode>General</c:formatCode>
                <c:ptCount val="1"/>
                <c:pt idx="0">
                  <c:v>27</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16381952"/>
        <c:axId val="116396032"/>
      </c:barChart>
      <c:catAx>
        <c:axId val="116381952"/>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6396032"/>
        <c:crosses val="autoZero"/>
        <c:auto val="0"/>
        <c:lblAlgn val="ctr"/>
        <c:lblOffset val="100"/>
        <c:noMultiLvlLbl val="0"/>
      </c:catAx>
      <c:valAx>
        <c:axId val="116396032"/>
        <c:scaling>
          <c:orientation val="minMax"/>
          <c:min val="0"/>
        </c:scaling>
        <c:delete val="0"/>
        <c:axPos val="l"/>
        <c:title>
          <c:tx>
            <c:rich>
              <a:bodyPr vert="horz" rIns="127000"/>
              <a:lstStyle/>
              <a:p>
                <a:pPr>
                  <a:defRPr/>
                </a:pPr>
                <a:r>
                  <a:rPr lang="en-GB"/>
                  <a:t>%</a:t>
                </a:r>
              </a:p>
            </c:rich>
          </c:tx>
          <c:layout/>
          <c:overlay val="0"/>
        </c:title>
        <c:numFmt formatCode="General" sourceLinked="1"/>
        <c:majorTickMark val="out"/>
        <c:minorTickMark val="none"/>
        <c:tickLblPos val="nextTo"/>
        <c:txPr>
          <a:bodyPr/>
          <a:lstStyle/>
          <a:p>
            <a:pPr>
              <a:defRPr sz="1100" smtId="4294967295">
                <a:effectLst/>
              </a:defRPr>
            </a:pPr>
            <a:endParaRPr lang="en-US"/>
          </a:p>
        </c:txPr>
        <c:crossAx val="116381952"/>
        <c:crosses val="autoZero"/>
        <c:crossBetween val="between"/>
      </c:valAx>
    </c:plotArea>
    <c:legend>
      <c:legendPos val="r"/>
      <c:layout/>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was offered a choice</c:v>
                </c:pt>
                <c:pt idx="1">
                  <c:v>Not offered a choice</c:v>
                </c:pt>
                <c:pt idx="2">
                  <c:v>Total</c:v>
                </c:pt>
              </c:strCache>
            </c:strRef>
          </c:cat>
          <c:val>
            <c:numRef>
              <c:f>Sheet1!$B$2:$B$3</c:f>
              <c:numCache>
                <c:formatCode>General</c:formatCode>
                <c:ptCount val="2"/>
                <c:pt idx="0">
                  <c:v>50</c:v>
                </c:pt>
                <c:pt idx="1">
                  <c:v>50</c:v>
                </c:pt>
              </c:numCache>
            </c:numRef>
          </c:val>
          <c:extLst xmlns:c16r2="http://schemas.microsoft.com/office/drawing/2015/06/chart">
            <c:ext xmlns:c16="http://schemas.microsoft.com/office/drawing/2014/chart" uri="{C3380CC4-5D6E-409C-BE32-E72D297353CC}">
              <c16:uniqueId val="{00000000-57C4-304D-8BE4-48D4AE4F1954}"/>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was offered a choice</c:v>
                </c:pt>
                <c:pt idx="1">
                  <c:v>Not offered a choice</c:v>
                </c:pt>
                <c:pt idx="2">
                  <c:v>Total</c:v>
                </c:pt>
              </c:strCache>
            </c:strRef>
          </c:cat>
          <c:val>
            <c:numRef>
              <c:f>Sheet1!$C$2:$C$3</c:f>
              <c:numCache>
                <c:formatCode>General</c:formatCode>
                <c:ptCount val="2"/>
                <c:pt idx="0">
                  <c:v>79</c:v>
                </c:pt>
                <c:pt idx="1">
                  <c:v>21</c:v>
                </c:pt>
              </c:numCache>
            </c:numRef>
          </c:val>
          <c:extLst xmlns:c16r2="http://schemas.microsoft.com/office/drawing/2015/06/chart">
            <c:ext xmlns:c16="http://schemas.microsoft.com/office/drawing/2014/chart" uri="{C3380CC4-5D6E-409C-BE32-E72D297353CC}">
              <c16:uniqueId val="{00000001-57C4-304D-8BE4-48D4AE4F1954}"/>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was offered a choice</c:v>
                </c:pt>
                <c:pt idx="1">
                  <c:v>Not offered a choice</c:v>
                </c:pt>
                <c:pt idx="2">
                  <c:v>Total</c:v>
                </c:pt>
              </c:strCache>
            </c:strRef>
          </c:cat>
          <c:val>
            <c:numRef>
              <c:f>Sheet1!$D$2:$D$3</c:f>
              <c:numCache>
                <c:formatCode>General</c:formatCode>
                <c:ptCount val="2"/>
                <c:pt idx="0">
                  <c:v>63</c:v>
                </c:pt>
                <c:pt idx="1">
                  <c:v>37</c:v>
                </c:pt>
              </c:numCache>
            </c:numRef>
          </c:val>
          <c:extLst xmlns:c16r2="http://schemas.microsoft.com/office/drawing/2015/06/chart">
            <c:ext xmlns:c16="http://schemas.microsoft.com/office/drawing/2014/chart" uri="{C3380CC4-5D6E-409C-BE32-E72D297353CC}">
              <c16:uniqueId val="{00000002-57C4-304D-8BE4-48D4AE4F1954}"/>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was offered a choice</c:v>
                </c:pt>
                <c:pt idx="1">
                  <c:v>Not offered a choice</c:v>
                </c:pt>
                <c:pt idx="2">
                  <c:v>Total</c:v>
                </c:pt>
              </c:strCache>
            </c:strRef>
          </c:cat>
          <c:val>
            <c:numRef>
              <c:f>Sheet1!$E$2:$E$3</c:f>
              <c:numCache>
                <c:formatCode>General</c:formatCode>
                <c:ptCount val="2"/>
                <c:pt idx="0">
                  <c:v>61</c:v>
                </c:pt>
                <c:pt idx="1">
                  <c:v>39</c:v>
                </c:pt>
              </c:numCache>
            </c:numRef>
          </c:val>
          <c:extLst xmlns:c16r2="http://schemas.microsoft.com/office/drawing/2015/06/chart">
            <c:ext xmlns:c16="http://schemas.microsoft.com/office/drawing/2014/chart" uri="{C3380CC4-5D6E-409C-BE32-E72D297353CC}">
              <c16:uniqueId val="{00000003-57C4-304D-8BE4-48D4AE4F1954}"/>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I was offered a choice</c:v>
                </c:pt>
                <c:pt idx="1">
                  <c:v>Not offered a choice</c:v>
                </c:pt>
                <c:pt idx="2">
                  <c:v>Total</c:v>
                </c:pt>
              </c:strCache>
            </c:strRef>
          </c:cat>
          <c:val>
            <c:numRef>
              <c:f>Sheet1!$F$2:$F$3</c:f>
              <c:numCache>
                <c:formatCode>General</c:formatCode>
                <c:ptCount val="2"/>
                <c:pt idx="0">
                  <c:v>62</c:v>
                </c:pt>
                <c:pt idx="1">
                  <c:v>38</c:v>
                </c:pt>
              </c:numCache>
            </c:numRef>
          </c:val>
          <c:extLst xmlns:c16r2="http://schemas.microsoft.com/office/drawing/2015/06/chart">
            <c:ext xmlns:c16="http://schemas.microsoft.com/office/drawing/2014/chart" uri="{C3380CC4-5D6E-409C-BE32-E72D297353CC}">
              <c16:uniqueId val="{00000004-57C4-304D-8BE4-48D4AE4F1954}"/>
            </c:ext>
          </c:extLst>
        </c:ser>
        <c:dLbls>
          <c:showLegendKey val="0"/>
          <c:showVal val="0"/>
          <c:showCatName val="0"/>
          <c:showSerName val="0"/>
          <c:showPercent val="0"/>
          <c:showBubbleSize val="0"/>
        </c:dLbls>
        <c:gapWidth val="150"/>
        <c:axId val="116813824"/>
        <c:axId val="116815360"/>
      </c:barChart>
      <c:catAx>
        <c:axId val="116813824"/>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6815360"/>
        <c:crosses val="autoZero"/>
        <c:auto val="0"/>
        <c:lblAlgn val="ctr"/>
        <c:lblOffset val="100"/>
        <c:noMultiLvlLbl val="0"/>
      </c:catAx>
      <c:valAx>
        <c:axId val="116815360"/>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6813824"/>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Practice 1: THE VALLEYS MEDICAL PARTNERSHIP</c:v>
                </c:pt>
              </c:strCache>
            </c:strRef>
          </c:tx>
          <c:spPr>
            <a:solidFill>
              <a:srgbClr val="44BA65"/>
            </a:solidFill>
          </c:spPr>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Sheet1!$B$2:$B$3</c:f>
              <c:numCache>
                <c:formatCode>General</c:formatCode>
                <c:ptCount val="2"/>
                <c:pt idx="0">
                  <c:v>61</c:v>
                </c:pt>
                <c:pt idx="1">
                  <c:v>39</c:v>
                </c:pt>
              </c:numCache>
            </c:numRef>
          </c:val>
          <c:extLst xmlns:c16r2="http://schemas.microsoft.com/office/drawing/2015/06/chart">
            <c:ext xmlns:c16="http://schemas.microsoft.com/office/drawing/2014/chart" uri="{C3380CC4-5D6E-409C-BE32-E72D297353CC}">
              <c16:uniqueId val="{00000000-8AB9-F144-809B-E7EE93CBABAA}"/>
            </c:ex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Practice 2: SPRINGS HEALTH CENTRE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Sheet1!$C$2:$C$3</c:f>
              <c:numCache>
                <c:formatCode>General</c:formatCode>
                <c:ptCount val="2"/>
                <c:pt idx="0">
                  <c:v>80</c:v>
                </c:pt>
                <c:pt idx="1">
                  <c:v>20</c:v>
                </c:pt>
              </c:numCache>
            </c:numRef>
          </c:val>
          <c:extLst xmlns:c16r2="http://schemas.microsoft.com/office/drawing/2015/06/chart">
            <c:ext xmlns:c16="http://schemas.microsoft.com/office/drawing/2014/chart" uri="{C3380CC4-5D6E-409C-BE32-E72D297353CC}">
              <c16:uniqueId val="{00000001-8AB9-F144-809B-E7EE93CBABAA}"/>
            </c:ext>
          </c:extLst>
        </c:ser>
        <c:ser>
          <c:idx val="2"/>
          <c:order val="2"/>
          <c:tx>
            <c:strRef>
              <c:f>Sheet1!$D$1</c:f>
              <c:strCache>
                <c:ptCount val="1"/>
                <c:pt idx="0">
                  <c:v>Practice 3: KIVETON PARK MEDICAL PRACTICE</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Sheet1!$D$2:$D$3</c:f>
              <c:numCache>
                <c:formatCode>General</c:formatCode>
                <c:ptCount val="2"/>
                <c:pt idx="0">
                  <c:v>79</c:v>
                </c:pt>
                <c:pt idx="1">
                  <c:v>21</c:v>
                </c:pt>
              </c:numCache>
            </c:numRef>
          </c:val>
          <c:extLst xmlns:c16r2="http://schemas.microsoft.com/office/drawing/2015/06/chart">
            <c:ext xmlns:c16="http://schemas.microsoft.com/office/drawing/2014/chart" uri="{C3380CC4-5D6E-409C-BE32-E72D297353CC}">
              <c16:uniqueId val="{00000002-8AB9-F144-809B-E7EE93CBABAA}"/>
            </c:ext>
          </c:extLst>
        </c:ser>
        <c:ser>
          <c:idx val="3"/>
          <c:order val="3"/>
          <c:tx>
            <c:strRef>
              <c:f>Sheet1!$E$1</c:f>
              <c:strCache>
                <c:ptCount val="1"/>
                <c:pt idx="0">
                  <c:v>CCG 1: NHS DERBY AND DERBYSHIRE CCG</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Sheet1!$E$2:$E$3</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3-8AB9-F144-809B-E7EE93CBABAA}"/>
            </c:ext>
          </c:extLst>
        </c:ser>
        <c:ser>
          <c:idx val="4"/>
          <c:order val="4"/>
          <c:tx>
            <c:strRef>
              <c:f>Sheet1!$F$1</c:f>
              <c:strCache>
                <c:ptCount val="1"/>
                <c:pt idx="0">
                  <c:v>National Data</c:v>
                </c:pt>
              </c:strCache>
            </c:strRef>
          </c:tx>
          <c:invertIfNegative val="1"/>
          <c:dLbls>
            <c:dLbl>
              <c:idx val="1"/>
              <c:spPr/>
              <c:txPr>
                <a:bodyPr/>
                <a:lstStyle/>
                <a:p>
                  <a:pPr>
                    <a:defRPr sz="800" smtId="4294967295">
                      <a:effectLst/>
                    </a:defRPr>
                  </a:pPr>
                  <a:endParaRPr lang="en-US"/>
                </a:p>
              </c:txPr>
              <c:showLegendKey val="0"/>
              <c:showVal val="1"/>
              <c:showCatName val="0"/>
              <c:showSerName val="0"/>
              <c:showPercent val="0"/>
              <c:showBubbleSize val="0"/>
            </c:dLbl>
            <c:spPr>
              <a:noFill/>
              <a:ln>
                <a:noFill/>
              </a:ln>
              <a:effectLst/>
            </c:spPr>
            <c:txPr>
              <a:bodyPr/>
              <a:lstStyle/>
              <a:p>
                <a:pPr>
                  <a:defRPr sz="800" smtId="4294967295">
                    <a:effectLst/>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Sheet1!$A$2:$A$3</c:f>
              <c:strCache>
                <c:ptCount val="2"/>
                <c:pt idx="0">
                  <c:v>Satisfied</c:v>
                </c:pt>
                <c:pt idx="1">
                  <c:v>Dissatisfied</c:v>
                </c:pt>
              </c:strCache>
            </c:strRef>
          </c:cat>
          <c:val>
            <c:numRef>
              <c:f>Sheet1!$F$2:$F$3</c:f>
              <c:numCache>
                <c:formatCode>General</c:formatCode>
                <c:ptCount val="2"/>
                <c:pt idx="0">
                  <c:v>74</c:v>
                </c:pt>
                <c:pt idx="1">
                  <c:v>26</c:v>
                </c:pt>
              </c:numCache>
            </c:numRef>
          </c:val>
          <c:extLst xmlns:c16r2="http://schemas.microsoft.com/office/drawing/2015/06/chart">
            <c:ext xmlns:c16="http://schemas.microsoft.com/office/drawing/2014/chart" uri="{C3380CC4-5D6E-409C-BE32-E72D297353CC}">
              <c16:uniqueId val="{00000004-8AB9-F144-809B-E7EE93CBABAA}"/>
            </c:ext>
          </c:extLst>
        </c:ser>
        <c:dLbls>
          <c:showLegendKey val="0"/>
          <c:showVal val="0"/>
          <c:showCatName val="0"/>
          <c:showSerName val="0"/>
          <c:showPercent val="0"/>
          <c:showBubbleSize val="0"/>
        </c:dLbls>
        <c:gapWidth val="150"/>
        <c:axId val="116704000"/>
        <c:axId val="116705536"/>
      </c:barChart>
      <c:catAx>
        <c:axId val="116704000"/>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6705536"/>
        <c:crosses val="autoZero"/>
        <c:auto val="0"/>
        <c:lblAlgn val="ctr"/>
        <c:lblOffset val="100"/>
        <c:noMultiLvlLbl val="0"/>
      </c:catAx>
      <c:valAx>
        <c:axId val="116705536"/>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6704000"/>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2018</c:v>
                </c:pt>
              </c:strCache>
            </c:strRef>
          </c:tx>
          <c:spPr>
            <a:solidFill>
              <a:srgbClr val="00B0F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Sheet1!$A$2:$A$3</c:f>
              <c:strCache>
                <c:ptCount val="2"/>
                <c:pt idx="0">
                  <c:v>Satisfied</c:v>
                </c:pt>
                <c:pt idx="1">
                  <c:v>Dissatisfied</c:v>
                </c:pt>
              </c:strCache>
            </c:strRef>
          </c:cat>
          <c:val>
            <c:numRef>
              <c:f>Sheet1!$B$2:$B$3</c:f>
              <c:numCache>
                <c:formatCode>General</c:formatCode>
                <c:ptCount val="2"/>
                <c:pt idx="0">
                  <c:v>61</c:v>
                </c:pt>
                <c:pt idx="1">
                  <c:v>39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ser>
          <c:idx val="1"/>
          <c:order val="1"/>
          <c:tx>
            <c:strRef>
              <c:f>Sheet1!$C$1</c:f>
              <c:strCache>
                <c:ptCount val="1"/>
                <c:pt idx="0">
                  <c:v>2019</c:v>
                </c:pt>
              </c:strCache>
            </c:strRef>
          </c:tx>
          <c:spPr>
            <a:solidFill>
              <a:srgbClr val="00B050"/>
            </a:solidFill>
          </c:spPr>
          <c:invertIfNegative val="1"/>
          <c:dLbls>
            <c:txPr>
              <a:bodyPr/>
              <a:lstStyle/>
              <a:p>
                <a:pPr>
                  <a:defRPr sz="800" smtId="4294967295">
                    <a:effectLst/>
                  </a:defRPr>
                </a:pPr>
                <a:endParaRPr lang="en-US"/>
              </a:p>
            </c:txPr>
            <c:showLegendKey val="0"/>
            <c:showVal val="1"/>
            <c:showCatName val="0"/>
            <c:showSerName val="0"/>
            <c:showPercent val="0"/>
            <c:showBubbleSize val="0"/>
            <c:showLeaderLines val="0"/>
          </c:dLbls>
          <c:cat>
            <c:strRef>
              <c:f>Sheet1!$A$2:$A$3</c:f>
              <c:strCache>
                <c:ptCount val="2"/>
                <c:pt idx="0">
                  <c:v>Satisfied</c:v>
                </c:pt>
                <c:pt idx="1">
                  <c:v>Dissatisfied</c:v>
                </c:pt>
              </c:strCache>
            </c:strRef>
          </c:cat>
          <c:val>
            <c:numRef>
              <c:f>Sheet1!$C$2:$C$3</c:f>
              <c:numCache>
                <c:formatCode>General</c:formatCode>
                <c:ptCount val="2"/>
                <c:pt idx="0">
                  <c:v>61</c:v>
                </c:pt>
                <c:pt idx="1">
                  <c:v>39</c:v>
                </c:pt>
              </c:numCache>
            </c:numRef>
          </c:val>
          <c:extLst>
            <c:ext xmlns:c14="http://schemas.microsoft.com/office/drawing/2007/8/2/chart" uri="{6F2FDCE9-48DA-4B69-8628-5D25D57E5C99}">
              <c14:invertSolidFillFmt>
                <c14:spPr xmlns:c14="http://schemas.microsoft.com/office/drawing/2007/8/2/chart">
                  <a:solidFill>
                    <a:srgbClr val="FFFFFF"/>
                  </a:solidFill>
                </c14:spPr>
              </c14:invertSolidFillFmt>
            </c:ext>
          </c:extLst>
        </c:ser>
        <c:dLbls>
          <c:showLegendKey val="0"/>
          <c:showVal val="0"/>
          <c:showCatName val="0"/>
          <c:showSerName val="0"/>
          <c:showPercent val="0"/>
          <c:showBubbleSize val="0"/>
        </c:dLbls>
        <c:gapWidth val="150"/>
        <c:axId val="117203712"/>
        <c:axId val="117205248"/>
      </c:barChart>
      <c:catAx>
        <c:axId val="117203712"/>
        <c:scaling>
          <c:orientation val="minMax"/>
        </c:scaling>
        <c:delete val="0"/>
        <c:axPos val="b"/>
        <c:numFmt formatCode="General" sourceLinked="1"/>
        <c:majorTickMark val="out"/>
        <c:minorTickMark val="none"/>
        <c:tickLblPos val="nextTo"/>
        <c:txPr>
          <a:bodyPr vert="vert270"/>
          <a:lstStyle/>
          <a:p>
            <a:pPr>
              <a:defRPr sz="1100" smtId="4294967295">
                <a:solidFill>
                  <a:prstClr val="black"/>
                </a:solidFill>
                <a:effectLst/>
                <a:latin typeface="Raleway"/>
              </a:defRPr>
            </a:pPr>
            <a:endParaRPr lang="en-US"/>
          </a:p>
        </c:txPr>
        <c:crossAx val="117205248"/>
        <c:crosses val="autoZero"/>
        <c:auto val="0"/>
        <c:lblAlgn val="ctr"/>
        <c:lblOffset val="100"/>
        <c:noMultiLvlLbl val="0"/>
      </c:catAx>
      <c:valAx>
        <c:axId val="117205248"/>
        <c:scaling>
          <c:orientation val="minMax"/>
          <c:min val="0"/>
        </c:scaling>
        <c:delete val="0"/>
        <c:axPos val="l"/>
        <c:title>
          <c:tx>
            <c:rich>
              <a:bodyPr vert="horz" rIns="127000"/>
              <a:lstStyle/>
              <a:p>
                <a:pPr>
                  <a:defRPr/>
                </a:pPr>
                <a:r>
                  <a:rPr lang="en-GB"/>
                  <a:t>%</a:t>
                </a:r>
              </a:p>
            </c:rich>
          </c:tx>
          <c:overlay val="0"/>
        </c:title>
        <c:numFmt formatCode="General" sourceLinked="1"/>
        <c:majorTickMark val="out"/>
        <c:minorTickMark val="none"/>
        <c:tickLblPos val="nextTo"/>
        <c:txPr>
          <a:bodyPr/>
          <a:lstStyle/>
          <a:p>
            <a:pPr>
              <a:defRPr sz="1100" smtId="4294967295">
                <a:effectLst/>
              </a:defRPr>
            </a:pPr>
            <a:endParaRPr lang="en-US"/>
          </a:p>
        </c:txPr>
        <c:crossAx val="117203712"/>
        <c:crosses val="autoZero"/>
        <c:crossBetween val="between"/>
      </c:valAx>
    </c:plotArea>
    <c:legend>
      <c:legendPos val="r"/>
      <c:overlay val="0"/>
      <c:txPr>
        <a:bodyPr/>
        <a:lstStyle/>
        <a:p>
          <a:pPr>
            <a:defRPr sz="1000" smtId="4294967295">
              <a:solidFill>
                <a:srgbClr val="000000"/>
              </a:solidFill>
              <a:effectLst/>
            </a:defRPr>
          </a:pPr>
          <a:endParaRPr lang="en-US"/>
        </a:p>
      </c:txPr>
    </c:legend>
    <c:plotVisOnly val="1"/>
    <c:dispBlanksAs val="zero"/>
    <c:showDLblsOverMax val="1"/>
  </c:chart>
  <c:txPr>
    <a:bodyPr/>
    <a:lstStyle/>
    <a:p>
      <a:pPr>
        <a:defRPr sz="1800">
          <a:effectLst/>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0.78083</cdr:x>
      <cdr:y>0.83647</cdr:y>
    </cdr:from>
    <cdr:to>
      <cdr:x>0.99534</cdr:x>
      <cdr:y>0.99803</cdr:y>
    </cdr:to>
    <cdr:sp macro="" textlink="">
      <cdr:nvSpPr>
        <cdr:cNvPr id="2" name="Chart_Weight" descr="Chart_Weight" title="Chart_Weight">
          <a:extLst xmlns:a="http://schemas.openxmlformats.org/drawingml/2006/main">
            <a:ext uri="{FF2B5EF4-FFF2-40B4-BE49-F238E27FC236}">
              <a16:creationId xmlns:a16="http://schemas.microsoft.com/office/drawing/2014/main" xmlns:p="http://schemas.openxmlformats.org/presentationml/2006/main" xmlns:r="http://schemas.openxmlformats.org/officeDocument/2006/relationships" xmlns="" xmlns:lc="http://schemas.openxmlformats.org/drawingml/2006/lockedCanvas" id="{3EF7B654-CBF1-48B9-8CB4-DFFE13001649}"/>
            </a:ext>
          </a:extLst>
        </cdr:cNvPr>
        <cdr:cNvSpPr/>
      </cdr:nvSpPr>
      <cdr:spPr>
        <a:xfrm xmlns:a="http://schemas.openxmlformats.org/drawingml/2006/main">
          <a:off x="9271966" y="2390213"/>
          <a:ext cx="2547199" cy="461665"/>
        </a:xfrm>
        <a:prstGeom xmlns:a="http://schemas.openxmlformats.org/drawingml/2006/main" prst="rect">
          <a:avLst/>
        </a:prstGeom>
        <a:solidFill xmlns:a="http://schemas.openxmlformats.org/drawingml/2006/main">
          <a:srgbClr val="FFFF00"/>
        </a:solidFill>
        <a:effectLst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smtClean="0">
              <a:solidFill>
                <a:schemeClr val="accent6">
                  <a:lumMod val="50000"/>
                </a:schemeClr>
              </a:solidFill>
              <a:effectLst/>
            </a:rPr>
            <a:t>Highlighted – where patient experience is best</a:t>
          </a:r>
          <a:endParaRPr lang="en-GB" sz="1200" dirty="0">
            <a:solidFill>
              <a:schemeClr val="accent6">
                <a:lumMod val="50000"/>
              </a:schemeClr>
            </a:solidFill>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0.78718</cdr:x>
      <cdr:y>0.8187</cdr:y>
    </cdr:from>
    <cdr:to>
      <cdr:x>0.97267</cdr:x>
      <cdr:y>0.98026</cdr:y>
    </cdr:to>
    <cdr:sp macro="" textlink="">
      <cdr:nvSpPr>
        <cdr:cNvPr id="2" name="Chart_Weight" descr="Chart_Weight" title="Chart_Weight">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3EF7B654-CBF1-48B9-8CB4-DFFE13001649}"/>
            </a:ext>
          </a:extLst>
        </cdr:cNvPr>
        <cdr:cNvSpPr/>
      </cdr:nvSpPr>
      <cdr:spPr>
        <a:xfrm xmlns:a="http://schemas.openxmlformats.org/drawingml/2006/main">
          <a:off x="9347425" y="2339426"/>
          <a:ext cx="2202510" cy="461665"/>
        </a:xfrm>
        <a:prstGeom xmlns:a="http://schemas.openxmlformats.org/drawingml/2006/main" prst="rect">
          <a:avLst/>
        </a:prstGeom>
        <a:solidFill xmlns:a="http://schemas.openxmlformats.org/drawingml/2006/main">
          <a:srgbClr val="FFFF00"/>
        </a:solidFill>
        <a:effectLst xmlns:a="http://schemas.openxmlformats.org/drawingml/2006/main"/>
      </cdr:spPr>
      <cdr:txBody>
        <a:bodyPr xmlns:a="http://schemas.openxmlformats.org/drawingml/2006/main" wrap="square">
          <a:spAutoFit/>
        </a:bodyPr>
        <a:lstStyle xmlns:a="http://schemas.openxmlformats.org/drawingml/2006/main">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xmlns:a="http://schemas.openxmlformats.org/drawingml/2006/main">
          <a:pPr algn="ctr"/>
          <a:r>
            <a:rPr lang="en-GB" sz="1200" dirty="0" smtClean="0">
              <a:solidFill>
                <a:srgbClr val="FF0000"/>
              </a:solidFill>
              <a:effectLst/>
            </a:rPr>
            <a:t>Highlighted – where patient experience could improve</a:t>
          </a:r>
          <a:endParaRPr lang="en-GB" sz="1200" dirty="0">
            <a:solidFill>
              <a:srgbClr val="FF0000"/>
            </a:solidFill>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0.77952</cdr:x>
      <cdr:y>0.8187</cdr:y>
    </cdr:from>
    <cdr:to>
      <cdr:x>0.99403</cdr:x>
      <cdr:y>0.98026</cdr:y>
    </cdr:to>
    <cdr:sp macro="" textlink="">
      <cdr:nvSpPr>
        <cdr:cNvPr id="3" name="Chart_Weight" descr="Chart_Weight" title="Chart_Weight">
          <a:extLst xmlns:a="http://schemas.openxmlformats.org/drawingml/2006/main">
            <a:ext uri="{FF2B5EF4-FFF2-40B4-BE49-F238E27FC236}">
              <a16:creationId xmlns:lc="http://schemas.openxmlformats.org/drawingml/2006/lockedCanvas" xmlns="" xmlns:r="http://schemas.openxmlformats.org/officeDocument/2006/relationships" xmlns:p="http://schemas.openxmlformats.org/presentationml/2006/main" xmlns:a16="http://schemas.microsoft.com/office/drawing/2014/main" id="{3EF7B654-CBF1-48B9-8CB4-DFFE13001649}"/>
            </a:ext>
          </a:extLst>
        </cdr:cNvPr>
        <cdr:cNvSpPr/>
      </cdr:nvSpPr>
      <cdr:spPr>
        <a:xfrm xmlns:a="http://schemas.openxmlformats.org/drawingml/2006/main">
          <a:off x="9256397" y="2339426"/>
          <a:ext cx="2547199" cy="461665"/>
        </a:xfrm>
        <a:prstGeom xmlns:a="http://schemas.openxmlformats.org/drawingml/2006/main" prst="rect">
          <a:avLst/>
        </a:prstGeom>
        <a:solidFill xmlns:a="http://schemas.openxmlformats.org/drawingml/2006/main">
          <a:srgbClr val="FFFF00"/>
        </a:solidFill>
        <a:effectLst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200" dirty="0" smtClean="0">
              <a:solidFill>
                <a:schemeClr val="accent6">
                  <a:lumMod val="50000"/>
                </a:schemeClr>
              </a:solidFill>
              <a:effectLst/>
            </a:rPr>
            <a:t>Highlighted – where patient experience is best</a:t>
          </a:r>
          <a:endParaRPr lang="en-GB" sz="1200" dirty="0">
            <a:solidFill>
              <a:schemeClr val="accent6">
                <a:lumMod val="50000"/>
              </a:schemeClr>
            </a:solidFill>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0.79527</cdr:x>
      <cdr:y>0.79558</cdr:y>
    </cdr:from>
    <cdr:to>
      <cdr:x>0.98075</cdr:x>
      <cdr:y>0.95714</cdr:y>
    </cdr:to>
    <cdr:sp macro="" textlink="">
      <cdr:nvSpPr>
        <cdr:cNvPr id="2" name="Chart_Weight" descr="Chart_Weight" title="Chart_Weight">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3EF7B654-CBF1-48B9-8CB4-DFFE13001649}"/>
            </a:ext>
          </a:extLst>
        </cdr:cNvPr>
        <cdr:cNvSpPr/>
      </cdr:nvSpPr>
      <cdr:spPr>
        <a:xfrm xmlns:a="http://schemas.openxmlformats.org/drawingml/2006/main">
          <a:off x="9443390" y="2273370"/>
          <a:ext cx="2202510" cy="461665"/>
        </a:xfrm>
        <a:prstGeom xmlns:a="http://schemas.openxmlformats.org/drawingml/2006/main" prst="rect">
          <a:avLst/>
        </a:prstGeom>
        <a:solidFill xmlns:a="http://schemas.openxmlformats.org/drawingml/2006/main">
          <a:srgbClr val="FFFF00"/>
        </a:solidFill>
        <a:effectLst xmlns:a="http://schemas.openxmlformats.org/drawingml/2006/main"/>
      </cdr:spPr>
      <cdr:txBody>
        <a:bodyPr xmlns:a="http://schemas.openxmlformats.org/drawingml/2006/main" wrap="square">
          <a:spAutoFit/>
        </a:bodyPr>
        <a:lstStyle xmlns:a="http://schemas.openxmlformats.org/drawingml/2006/main">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xmlns:a="http://schemas.openxmlformats.org/drawingml/2006/main">
          <a:pPr algn="ctr"/>
          <a:r>
            <a:rPr lang="en-GB" sz="1200" dirty="0" smtClean="0">
              <a:solidFill>
                <a:srgbClr val="FF0000"/>
              </a:solidFill>
              <a:effectLst/>
            </a:rPr>
            <a:t>Highlighted – where patient experience could improve</a:t>
          </a:r>
          <a:endParaRPr lang="en-GB" sz="1200" dirty="0">
            <a:solidFill>
              <a:srgbClr val="FF0000"/>
            </a:solidFill>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0.77655</cdr:x>
      <cdr:y>0.8187</cdr:y>
    </cdr:from>
    <cdr:to>
      <cdr:x>0.99106</cdr:x>
      <cdr:y>0.98026</cdr:y>
    </cdr:to>
    <cdr:sp macro="" textlink="">
      <cdr:nvSpPr>
        <cdr:cNvPr id="2" name="Chart_Weight" descr="Chart_Weight" title="Chart_Weight">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3EF7B654-CBF1-48B9-8CB4-DFFE13001649}"/>
            </a:ext>
          </a:extLst>
        </cdr:cNvPr>
        <cdr:cNvSpPr/>
      </cdr:nvSpPr>
      <cdr:spPr>
        <a:xfrm xmlns:a="http://schemas.openxmlformats.org/drawingml/2006/main">
          <a:off x="9221143" y="2339435"/>
          <a:ext cx="2547199" cy="461665"/>
        </a:xfrm>
        <a:prstGeom xmlns:a="http://schemas.openxmlformats.org/drawingml/2006/main" prst="rect">
          <a:avLst/>
        </a:prstGeom>
        <a:solidFill xmlns:a="http://schemas.openxmlformats.org/drawingml/2006/main">
          <a:srgbClr val="FFFF00"/>
        </a:solidFill>
        <a:effectLst xmlns:a="http://schemas.openxmlformats.org/drawingml/2006/main"/>
      </cdr:spPr>
      <cdr:txBody>
        <a:bodyPr xmlns:a="http://schemas.openxmlformats.org/drawingml/2006/main" wrap="square">
          <a:spAutoFit/>
        </a:bodyPr>
        <a:lstStyle xmlns:a="http://schemas.openxmlformats.org/drawingml/2006/main">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a:lstStyle>
        <a:p xmlns:a="http://schemas.openxmlformats.org/drawingml/2006/main">
          <a:pPr algn="ctr"/>
          <a:r>
            <a:rPr lang="en-GB" sz="1200" dirty="0" smtClean="0">
              <a:solidFill>
                <a:schemeClr val="accent6">
                  <a:lumMod val="50000"/>
                </a:schemeClr>
              </a:solidFill>
              <a:effectLst/>
            </a:rPr>
            <a:t>Highlighted – where patient experience is best</a:t>
          </a:r>
          <a:endParaRPr lang="en-GB" sz="1200" dirty="0">
            <a:solidFill>
              <a:schemeClr val="accent6">
                <a:lumMod val="50000"/>
              </a:schemeClr>
            </a:solidFill>
            <a:effectLs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a:effectLst/>
      </p:grpSpPr>
      <p:sp>
        <p:nvSpPr>
          <p:cNvPr id="2" name="Header Placeholder 1"/>
          <p:cNvSpPr>
            <a:spLocks noGrp="1"/>
          </p:cNvSpPr>
          <p:nvPr>
            <p:ph type="hdr" sz="quarter"/>
          </p:nvPr>
        </p:nvSpPr>
        <p:spPr>
          <a:xfrm>
            <a:off x="0" y="0"/>
            <a:ext cx="2971800" cy="458788"/>
          </a:xfrm>
          <a:prstGeom prst="rect">
            <a:avLst/>
          </a:prstGeom>
          <a:effectLst/>
        </p:spPr>
        <p:txBody>
          <a:bodyPr vert="horz" lIns="91440" tIns="45720" rIns="91440" bIns="45720" rtlCol="0"/>
          <a:lstStyle>
            <a:lvl1pPr algn="l">
              <a:defRPr sz="1200">
                <a:effectLst/>
              </a:defRPr>
            </a:lvl1pPr>
          </a:lstStyle>
          <a:p>
            <a:endParaRPr lang="en-GB">
              <a:effectLst/>
            </a:endParaRPr>
          </a:p>
        </p:txBody>
      </p:sp>
      <p:sp>
        <p:nvSpPr>
          <p:cNvPr id="3" name="Date Placeholder 2"/>
          <p:cNvSpPr>
            <a:spLocks noGrp="1"/>
          </p:cNvSpPr>
          <p:nvPr>
            <p:ph type="dt" idx="1"/>
          </p:nvPr>
        </p:nvSpPr>
        <p:spPr>
          <a:xfrm>
            <a:off x="3884613" y="0"/>
            <a:ext cx="2971800" cy="458788"/>
          </a:xfrm>
          <a:prstGeom prst="rect">
            <a:avLst/>
          </a:prstGeom>
          <a:effectLst/>
        </p:spPr>
        <p:txBody>
          <a:bodyPr vert="horz" lIns="91440" tIns="45720" rIns="91440" bIns="45720" rtlCol="0"/>
          <a:lstStyle>
            <a:lvl1pPr algn="r">
              <a:defRPr sz="1200">
                <a:effectLst/>
              </a:defRPr>
            </a:lvl1pPr>
          </a:lstStyle>
          <a:p>
            <a:fld id="{FCB2DA65-4D91-4BC0-9549-1410395B377C}" type="datetimeFigureOut">
              <a:rPr lang="en-GB" smtClean="0">
                <a:effectLst/>
              </a:rPr>
              <a:t>28/02/2020</a:t>
            </a:fld>
            <a:endParaRPr lang="en-GB">
              <a:effectLst/>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a:effectLst/>
        </p:spPr>
      </p:sp>
      <p:sp>
        <p:nvSpPr>
          <p:cNvPr id="5" name="Notes Placeholder 4"/>
          <p:cNvSpPr>
            <a:spLocks noGrp="1"/>
          </p:cNvSpPr>
          <p:nvPr>
            <p:ph type="body" sz="quarter" idx="3"/>
          </p:nvPr>
        </p:nvSpPr>
        <p:spPr>
          <a:xfrm>
            <a:off x="685800" y="4400550"/>
            <a:ext cx="5486400" cy="3600450"/>
          </a:xfrm>
          <a:prstGeom prst="rect">
            <a:avLst/>
          </a:prstGeom>
          <a:effectLst/>
        </p:spPr>
        <p:txBody>
          <a:bodyPr vert="horz" lIns="91440" tIns="45720" rIns="91440" bIns="45720" rtlCol="0"/>
          <a:lstStyle/>
          <a:p>
            <a:pPr lvl="0"/>
            <a:r>
              <a:rPr lang="en-US">
                <a:effectLst/>
              </a:rPr>
              <a:t>Edit Master text styles</a:t>
            </a:r>
          </a:p>
          <a:p>
            <a:pPr lvl="1"/>
            <a:r>
              <a:rPr lang="en-US">
                <a:effectLst/>
              </a:rPr>
              <a:t>Second level</a:t>
            </a:r>
          </a:p>
          <a:p>
            <a:pPr lvl="2"/>
            <a:r>
              <a:rPr lang="en-US">
                <a:effectLst/>
              </a:rPr>
              <a:t>Third level</a:t>
            </a:r>
          </a:p>
          <a:p>
            <a:pPr lvl="3"/>
            <a:r>
              <a:rPr lang="en-US">
                <a:effectLst/>
              </a:rPr>
              <a:t>Fourth level</a:t>
            </a:r>
          </a:p>
          <a:p>
            <a:pPr lvl="4"/>
            <a:r>
              <a:rPr lang="en-US">
                <a:effectLst/>
              </a:rPr>
              <a:t>Fifth level</a:t>
            </a:r>
            <a:endParaRPr lang="en-GB">
              <a:effectLst/>
            </a:endParaRPr>
          </a:p>
        </p:txBody>
      </p:sp>
      <p:sp>
        <p:nvSpPr>
          <p:cNvPr id="6" name="Footer Placeholder 5"/>
          <p:cNvSpPr>
            <a:spLocks noGrp="1"/>
          </p:cNvSpPr>
          <p:nvPr>
            <p:ph type="ftr" sz="quarter" idx="4"/>
          </p:nvPr>
        </p:nvSpPr>
        <p:spPr>
          <a:xfrm>
            <a:off x="0" y="8685213"/>
            <a:ext cx="2971800" cy="458787"/>
          </a:xfrm>
          <a:prstGeom prst="rect">
            <a:avLst/>
          </a:prstGeom>
          <a:effectLst/>
        </p:spPr>
        <p:txBody>
          <a:bodyPr vert="horz" lIns="91440" tIns="45720" rIns="91440" bIns="45720" rtlCol="0" anchor="b"/>
          <a:lstStyle>
            <a:lvl1pPr algn="l">
              <a:defRPr sz="1200">
                <a:effectLst/>
              </a:defRPr>
            </a:lvl1pPr>
          </a:lstStyle>
          <a:p>
            <a:endParaRPr lang="en-GB">
              <a:effectLst/>
            </a:endParaRPr>
          </a:p>
        </p:txBody>
      </p:sp>
      <p:sp>
        <p:nvSpPr>
          <p:cNvPr id="7" name="Slide Number Placeholder 6"/>
          <p:cNvSpPr>
            <a:spLocks noGrp="1"/>
          </p:cNvSpPr>
          <p:nvPr>
            <p:ph type="sldNum" sz="quarter" idx="5"/>
          </p:nvPr>
        </p:nvSpPr>
        <p:spPr>
          <a:xfrm>
            <a:off x="3884613" y="8685213"/>
            <a:ext cx="2971800" cy="458787"/>
          </a:xfrm>
          <a:prstGeom prst="rect">
            <a:avLst/>
          </a:prstGeom>
          <a:effectLst/>
        </p:spPr>
        <p:txBody>
          <a:bodyPr vert="horz" lIns="91440" tIns="45720" rIns="91440" bIns="45720" rtlCol="0" anchor="b"/>
          <a:lstStyle>
            <a:lvl1pPr algn="r">
              <a:defRPr sz="1200">
                <a:effectLst/>
              </a:defRPr>
            </a:lvl1pPr>
          </a:lstStyle>
          <a:p>
            <a:fld id="{C5E8BD31-9C04-4394-AB07-ECBDF355BEEE}" type="slidenum">
              <a:rPr lang="en-GB" smtClean="0">
                <a:effectLst/>
              </a:rPr>
              <a:t>‹#›</a:t>
            </a:fld>
            <a:endParaRPr lang="en-GB">
              <a:effectLst/>
            </a:endParaRPr>
          </a:p>
        </p:txBody>
      </p:sp>
    </p:spTree>
    <p:extLst>
      <p:ext uri="{BB962C8B-B14F-4D97-AF65-F5344CB8AC3E}">
        <p14:creationId xmlns:p14="http://schemas.microsoft.com/office/powerpoint/2010/main" val="52194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effectLst/>
        </p:spPr>
      </p:sp>
      <p:sp>
        <p:nvSpPr>
          <p:cNvPr id="3" name="Notes Placeholder 2"/>
          <p:cNvSpPr>
            <a:spLocks noGrp="1"/>
          </p:cNvSpPr>
          <p:nvPr>
            <p:ph type="body" idx="1"/>
          </p:nvPr>
        </p:nvSpPr>
        <p:spPr>
          <a:effectLst/>
        </p:spPr>
        <p:txBody>
          <a:bodyPr/>
          <a:lstStyle/>
          <a:p>
            <a:endParaRPr lang="en-GB">
              <a:effectLst/>
            </a:endParaRPr>
          </a:p>
        </p:txBody>
      </p:sp>
      <p:sp>
        <p:nvSpPr>
          <p:cNvPr id="4" name="Slide Number Placeholder 3"/>
          <p:cNvSpPr>
            <a:spLocks noGrp="1"/>
          </p:cNvSpPr>
          <p:nvPr>
            <p:ph type="sldNum" sz="quarter" idx="10"/>
          </p:nvPr>
        </p:nvSpPr>
        <p:spPr>
          <a:effectLst/>
        </p:spPr>
        <p:txBody>
          <a:bodyPr/>
          <a:lstStyle/>
          <a:p>
            <a:fld id="{C5E8BD31-9C04-4394-AB07-ECBDF355BEEE}" type="slidenum">
              <a:rPr lang="en-GB" smtClean="0">
                <a:effectLst/>
              </a:rPr>
              <a:t>1</a:t>
            </a:fld>
            <a:endParaRPr lang="en-GB">
              <a:effectLst/>
            </a:endParaRPr>
          </a:p>
        </p:txBody>
      </p:sp>
    </p:spTree>
    <p:extLst>
      <p:ext uri="{BB962C8B-B14F-4D97-AF65-F5344CB8AC3E}">
        <p14:creationId xmlns:p14="http://schemas.microsoft.com/office/powerpoint/2010/main" val="4074448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 xmlns:a16="http://schemas.microsoft.com/office/drawing/2014/main"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 xmlns:a16="http://schemas.microsoft.com/office/drawing/2014/main"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 xmlns:a16="http://schemas.microsoft.com/office/drawing/2014/main"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 xmlns:a16="http://schemas.microsoft.com/office/drawing/2014/main"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 xmlns:a16="http://schemas.microsoft.com/office/drawing/2014/main"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2" name="Slide Image Placeholder 1"/>
          <p:cNvSpPr>
            <a:spLocks noGrp="1" noRot="1" noChangeAspect="1"/>
          </p:cNvSpPr>
          <p:nvPr>
            <p:ph type="sldImg"/>
          </p:nvPr>
        </p:nvSpPr>
        <p:spPr>
          <a:xfrm>
            <a:off x="114300" y="739775"/>
            <a:ext cx="6569075" cy="3695700"/>
          </a:xfrm>
          <a:effectLst/>
        </p:spPr>
      </p:sp>
      <p:sp>
        <p:nvSpPr>
          <p:cNvPr id="4" name="Slide Number Placeholder 3"/>
          <p:cNvSpPr>
            <a:spLocks noGrp="1"/>
          </p:cNvSpPr>
          <p:nvPr>
            <p:ph type="sldNum" sz="quarter" idx="10"/>
          </p:nvPr>
        </p:nvSpPr>
        <p:spPr>
          <a:effectLst/>
        </p:spPr>
        <p:txBody>
          <a:bodyPr/>
          <a:lstStyle/>
          <a:p>
            <a:pPr marL="0" marR="0" lvl="0" indent="0" algn="r" defTabSz="906463" rtl="0" eaLnBrk="1" fontAlgn="base" latinLnBrk="0" hangingPunct="1">
              <a:lnSpc>
                <a:spcPct val="100000"/>
              </a:lnSpc>
              <a:spcBef>
                <a:spcPct val="0"/>
              </a:spcBef>
              <a:spcAft>
                <a:spcPct val="0"/>
              </a:spcAft>
              <a:buClrTx/>
              <a:buSzTx/>
              <a:buFontTx/>
              <a:buNone/>
              <a:defRPr>
                <a:effectLst/>
              </a:defRPr>
            </a:pPr>
            <a:endParaRPr kumimoji="0" lang="en-GB" sz="1000" b="0" i="0" u="none" strike="noStrike" kern="1200" cap="none" spc="0" normalizeH="0" baseline="0" noProof="0">
              <a:ln>
                <a:noFill/>
              </a:ln>
              <a:solidFill>
                <a:prstClr val="black"/>
              </a:solidFill>
              <a:effectLst/>
              <a:uLnTx/>
              <a:uFillTx/>
              <a:latin typeface="Arial Black" pitchFamily="34" charset="0"/>
              <a:ea typeface="+mn-ea"/>
              <a:cs typeface="+mn-cs"/>
            </a:endParaRPr>
          </a:p>
        </p:txBody>
      </p:sp>
      <p:sp>
        <p:nvSpPr>
          <p:cNvPr id="6" name="Notes Placeholder 5">
            <a:extLst>
              <a:ext uri="{FF2B5EF4-FFF2-40B4-BE49-F238E27FC236}">
                <a16:creationId xmlns:a16="http://schemas.microsoft.com/office/drawing/2014/main" xmlns="" id="{12485709-A2A8-4F7A-BB11-5DACBF0C27FC}"/>
              </a:ext>
            </a:extLst>
          </p:cNvPr>
          <p:cNvSpPr>
            <a:spLocks noGrp="1"/>
          </p:cNvSpPr>
          <p:nvPr>
            <p:ph type="body" sz="quarter" idx="3"/>
          </p:nvPr>
        </p:nvSpPr>
        <p:spPr>
          <a:effectLst/>
        </p:spPr>
        <p:txBody>
          <a:bodyPr/>
          <a:lstStyle/>
          <a:p>
            <a:endParaRPr lang="en-GB">
              <a:effectLst/>
            </a:endParaRPr>
          </a:p>
        </p:txBody>
      </p:sp>
    </p:spTree>
    <p:extLst>
      <p:ext uri="{BB962C8B-B14F-4D97-AF65-F5344CB8AC3E}">
        <p14:creationId xmlns:p14="http://schemas.microsoft.com/office/powerpoint/2010/main" val="2746484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bg>
      <p:bgPr>
        <a:solidFill>
          <a:schemeClr val="tx1"/>
        </a:solidFill>
        <a:effectLst/>
      </p:bgPr>
    </p:bg>
    <p:spTree>
      <p:nvGrpSpPr>
        <p:cNvPr id="1" name=""/>
        <p:cNvGrpSpPr/>
        <p:nvPr/>
      </p:nvGrpSpPr>
      <p:grpSpPr>
        <a:xfrm>
          <a:off x="0" y="0"/>
          <a:ext cx="0" cy="0"/>
          <a:chOff x="0" y="0"/>
          <a:chExt cx="0" cy="0"/>
        </a:xfrm>
        <a:effectLst/>
      </p:grpSpPr>
      <p:sp>
        <p:nvSpPr>
          <p:cNvPr id="33" name="Rectangle 32"/>
          <p:cNvSpPr/>
          <p:nvPr userDrawn="1"/>
        </p:nvSpPr>
        <p:spPr>
          <a:xfrm>
            <a:off x="1" y="0"/>
            <a:ext cx="12205894"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pPr>
            <a:endParaRPr kumimoji="0" lang="en-GB" sz="1800" b="0" i="0" u="none" strike="noStrike" cap="none" normalizeH="0" baseline="0">
              <a:ln>
                <a:noFill/>
              </a:ln>
              <a:solidFill>
                <a:schemeClr val="bg1"/>
              </a:solidFill>
              <a:effectLst/>
              <a:latin typeface="Arial"/>
            </a:endParaRPr>
          </a:p>
        </p:txBody>
      </p:sp>
      <p:sp>
        <p:nvSpPr>
          <p:cNvPr id="3" name="Title 1"/>
          <p:cNvSpPr>
            <a:spLocks noGrp="1"/>
          </p:cNvSpPr>
          <p:nvPr>
            <p:ph type="title" hasCustomPrompt="1"/>
          </p:nvPr>
        </p:nvSpPr>
        <p:spPr>
          <a:xfrm>
            <a:off x="4" y="1988843"/>
            <a:ext cx="9261254" cy="952283"/>
          </a:xfrm>
          <a:noFill/>
          <a:effectLst/>
        </p:spPr>
        <p:txBody>
          <a:bodyPr lIns="216000" rIns="360000" bIns="0" anchor="b" anchorCtr="0"/>
          <a:lstStyle>
            <a:lvl1pPr>
              <a:defRPr sz="2800" i="0" baseline="0">
                <a:solidFill>
                  <a:schemeClr val="bg1"/>
                </a:solidFill>
                <a:effectLst/>
              </a:defRPr>
            </a:lvl1pPr>
          </a:lstStyle>
          <a:p>
            <a:r>
              <a:rPr lang="en-US">
                <a:effectLst/>
              </a:rPr>
              <a:t>Click to edit main title Arial Bold size 28</a:t>
            </a:r>
            <a:endParaRPr lang="en-GB">
              <a:effectLst/>
            </a:endParaRPr>
          </a:p>
        </p:txBody>
      </p:sp>
      <p:sp>
        <p:nvSpPr>
          <p:cNvPr id="30" name="Text Placeholder 29"/>
          <p:cNvSpPr>
            <a:spLocks noGrp="1"/>
          </p:cNvSpPr>
          <p:nvPr>
            <p:ph type="body" sz="quarter" idx="10" hasCustomPrompt="1"/>
          </p:nvPr>
        </p:nvSpPr>
        <p:spPr>
          <a:xfrm>
            <a:off x="1" y="3172814"/>
            <a:ext cx="7934570" cy="616226"/>
          </a:xfrm>
          <a:effectLst/>
        </p:spPr>
        <p:txBody>
          <a:bodyPr lIns="216000" rIns="720000"/>
          <a:lstStyle>
            <a:lvl1pPr>
              <a:buNone/>
              <a:defRPr sz="2000" b="1">
                <a:solidFill>
                  <a:srgbClr val="A0DCB1"/>
                </a:solidFill>
                <a:effectLst/>
              </a:defRPr>
            </a:lvl1pPr>
            <a:lvl2pPr>
              <a:buNone/>
              <a:defRPr b="1">
                <a:solidFill>
                  <a:schemeClr val="bg1"/>
                </a:solidFill>
                <a:effectLst/>
              </a:defRPr>
            </a:lvl2pPr>
            <a:lvl3pPr>
              <a:defRPr b="1">
                <a:solidFill>
                  <a:schemeClr val="bg1"/>
                </a:solidFill>
                <a:effectLst/>
              </a:defRPr>
            </a:lvl3pPr>
            <a:lvl4pPr>
              <a:defRPr b="1">
                <a:solidFill>
                  <a:schemeClr val="bg1"/>
                </a:solidFill>
                <a:effectLst/>
              </a:defRPr>
            </a:lvl4pPr>
            <a:lvl5pPr>
              <a:defRPr b="1">
                <a:solidFill>
                  <a:schemeClr val="bg1"/>
                </a:solidFill>
                <a:effectLst/>
              </a:defRPr>
            </a:lvl5pPr>
          </a:lstStyle>
          <a:p>
            <a:pPr lvl="0"/>
            <a:r>
              <a:rPr lang="en-US">
                <a:effectLst/>
              </a:rPr>
              <a:t>Click to edit Subtitle Arial Bold size 20</a:t>
            </a:r>
          </a:p>
        </p:txBody>
      </p:sp>
      <p:sp>
        <p:nvSpPr>
          <p:cNvPr id="32" name="TextBox 31"/>
          <p:cNvSpPr txBox="1"/>
          <p:nvPr userDrawn="1"/>
        </p:nvSpPr>
        <p:spPr>
          <a:xfrm>
            <a:off x="8909563" y="4691383"/>
            <a:ext cx="3282442" cy="642918"/>
          </a:xfrm>
          <a:prstGeom prst="rect">
            <a:avLst/>
          </a:prstGeom>
          <a:noFill/>
          <a:effectLst/>
        </p:spPr>
        <p:txBody>
          <a:bodyPr wrap="square" lIns="0" tIns="36000" rIns="252000" bIns="0" rtlCol="0" anchor="t" anchorCtr="0">
            <a:noAutofit/>
          </a:bodyPr>
          <a:lstStyle/>
          <a:p>
            <a:pPr algn="r">
              <a:spcBef>
                <a:spcPct val="20000"/>
              </a:spcBef>
            </a:pPr>
            <a:r>
              <a:rPr lang="en-US" sz="700">
                <a:solidFill>
                  <a:schemeClr val="bg1"/>
                </a:solidFill>
                <a:effectLst/>
              </a:rPr>
              <a:t>Version 1| Public</a:t>
            </a:r>
          </a:p>
        </p:txBody>
      </p:sp>
      <p:cxnSp>
        <p:nvCxnSpPr>
          <p:cNvPr id="13" name="Straight Connector 12"/>
          <p:cNvCxnSpPr/>
          <p:nvPr userDrawn="1"/>
        </p:nvCxnSpPr>
        <p:spPr>
          <a:xfrm>
            <a:off x="0" y="4435524"/>
            <a:ext cx="12192000" cy="1588"/>
          </a:xfrm>
          <a:prstGeom prst="line">
            <a:avLst/>
          </a:prstGeom>
          <a:solidFill>
            <a:schemeClr val="accent2"/>
          </a:solidFill>
          <a:ln w="12700" cap="flat" cmpd="sng" algn="ctr">
            <a:solidFill>
              <a:srgbClr val="7896C2"/>
            </a:solidFill>
            <a:prstDash val="solid"/>
            <a:round/>
            <a:headEnd type="none" w="med" len="med"/>
            <a:tailEnd type="none" w="med" len="med"/>
          </a:ln>
          <a:effectLst/>
        </p:spPr>
      </p:cxnSp>
    </p:spTree>
    <p:extLst>
      <p:ext uri="{BB962C8B-B14F-4D97-AF65-F5344CB8AC3E}">
        <p14:creationId xmlns:p14="http://schemas.microsoft.com/office/powerpoint/2010/main" val="235472118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a:effectLst/>
      </p:grpSpPr>
      <p:sp>
        <p:nvSpPr>
          <p:cNvPr id="2" name="Title 1"/>
          <p:cNvSpPr>
            <a:spLocks noGrp="1"/>
          </p:cNvSpPr>
          <p:nvPr>
            <p:ph type="title" hasCustomPrompt="1"/>
          </p:nvPr>
        </p:nvSpPr>
        <p:spPr>
          <a:effectLst/>
        </p:spPr>
        <p:txBody>
          <a:bodyPr lIns="0" tIns="0" rIns="0" bIns="0"/>
          <a:lstStyle>
            <a:lvl1pPr>
              <a:defRPr baseline="0">
                <a:effectLst/>
              </a:defRPr>
            </a:lvl1pPr>
          </a:lstStyle>
          <a:p>
            <a:r>
              <a:rPr lang="en-US">
                <a:effectLst/>
              </a:rPr>
              <a:t>Click to edit slide title Arial Bold size 24</a:t>
            </a:r>
            <a:endParaRPr lang="en-GB">
              <a:effectLst/>
            </a:endParaRPr>
          </a:p>
        </p:txBody>
      </p:sp>
      <p:sp>
        <p:nvSpPr>
          <p:cNvPr id="13" name="Content Placeholder 12"/>
          <p:cNvSpPr>
            <a:spLocks noGrp="1"/>
          </p:cNvSpPr>
          <p:nvPr>
            <p:ph sz="quarter" idx="10" hasCustomPrompt="1"/>
          </p:nvPr>
        </p:nvSpPr>
        <p:spPr>
          <a:xfrm>
            <a:off x="302851" y="1135070"/>
            <a:ext cx="11590217" cy="5076825"/>
          </a:xfrm>
          <a:effectLst/>
        </p:spPr>
        <p:txBody>
          <a:bodyPr/>
          <a:lstStyle>
            <a:lvl1pPr>
              <a:buClr>
                <a:schemeClr val="tx1"/>
              </a:buClr>
              <a:defRPr>
                <a:solidFill>
                  <a:srgbClr val="424242"/>
                </a:solidFill>
                <a:effectLst/>
              </a:defRPr>
            </a:lvl1pPr>
            <a:lvl2pPr>
              <a:buClr>
                <a:schemeClr val="tx1"/>
              </a:buClr>
              <a:defRPr baseline="0">
                <a:solidFill>
                  <a:srgbClr val="424242"/>
                </a:solidFill>
                <a:effectLst/>
              </a:defRPr>
            </a:lvl2pPr>
            <a:lvl3pPr>
              <a:buClr>
                <a:schemeClr val="tx1"/>
              </a:buClr>
              <a:defRPr baseline="0">
                <a:solidFill>
                  <a:srgbClr val="424242"/>
                </a:solidFill>
                <a:effectLst/>
              </a:defRPr>
            </a:lvl3pPr>
          </a:lstStyle>
          <a:p>
            <a:pPr lvl="0"/>
            <a:r>
              <a:rPr lang="en-US">
                <a:effectLst/>
              </a:rPr>
              <a:t>Click to edit text Arial size 18</a:t>
            </a:r>
          </a:p>
          <a:p>
            <a:pPr lvl="1"/>
            <a:r>
              <a:rPr lang="en-US">
                <a:effectLst/>
              </a:rPr>
              <a:t>First level bullet Arial size 18</a:t>
            </a:r>
          </a:p>
          <a:p>
            <a:pPr lvl="2"/>
            <a:r>
              <a:rPr lang="en-GB">
                <a:effectLst/>
              </a:rPr>
              <a:t>Second level bullet Arial size 16</a:t>
            </a:r>
            <a:endParaRPr lang="en-US">
              <a:effectLst/>
            </a:endParaRPr>
          </a:p>
        </p:txBody>
      </p:sp>
    </p:spTree>
    <p:extLst>
      <p:ext uri="{BB962C8B-B14F-4D97-AF65-F5344CB8AC3E}">
        <p14:creationId xmlns:p14="http://schemas.microsoft.com/office/powerpoint/2010/main" val="416163587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a:effectLst/>
      </p:grpSpPr>
      <p:sp>
        <p:nvSpPr>
          <p:cNvPr id="2" name="Title 1"/>
          <p:cNvSpPr>
            <a:spLocks noGrp="1"/>
          </p:cNvSpPr>
          <p:nvPr>
            <p:ph type="title" hasCustomPrompt="1"/>
          </p:nvPr>
        </p:nvSpPr>
        <p:spPr>
          <a:effectLst/>
        </p:spPr>
        <p:txBody>
          <a:bodyPr lIns="0" tIns="0" rIns="0" bIns="0"/>
          <a:lstStyle>
            <a:lvl1pPr>
              <a:defRPr baseline="0">
                <a:effectLst/>
              </a:defRPr>
            </a:lvl1pPr>
          </a:lstStyle>
          <a:p>
            <a:r>
              <a:rPr lang="en-US">
                <a:effectLst/>
              </a:rPr>
              <a:t>Click to edit slide title Arial Bold size 24</a:t>
            </a:r>
            <a:endParaRPr lang="en-GB">
              <a:effectLst/>
            </a:endParaRPr>
          </a:p>
        </p:txBody>
      </p:sp>
    </p:spTree>
    <p:extLst>
      <p:ext uri="{BB962C8B-B14F-4D97-AF65-F5344CB8AC3E}">
        <p14:creationId xmlns:p14="http://schemas.microsoft.com/office/powerpoint/2010/main" val="20399384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chemeClr val="tx1"/>
        </a:solidFill>
        <a:effectLst/>
      </p:bgPr>
    </p:bg>
    <p:spTree>
      <p:nvGrpSpPr>
        <p:cNvPr id="1" name=""/>
        <p:cNvGrpSpPr/>
        <p:nvPr/>
      </p:nvGrpSpPr>
      <p:grpSpPr>
        <a:xfrm>
          <a:off x="0" y="0"/>
          <a:ext cx="0" cy="0"/>
          <a:chOff x="0" y="0"/>
          <a:chExt cx="0" cy="0"/>
        </a:xfrm>
        <a:effectLst/>
      </p:grpSpPr>
      <p:sp>
        <p:nvSpPr>
          <p:cNvPr id="42" name="Rectangle 41"/>
          <p:cNvSpPr/>
          <p:nvPr userDrawn="1"/>
        </p:nvSpPr>
        <p:spPr>
          <a:xfrm>
            <a:off x="1" y="0"/>
            <a:ext cx="12205894" cy="6858000"/>
          </a:xfrm>
          <a:prstGeom prst="rect">
            <a:avLst/>
          </a:prstGeom>
          <a:solidFill>
            <a:schemeClr val="accent3"/>
          </a:solidFill>
          <a:ln w="9525" cap="flat" cmpd="sng" algn="ctr">
            <a:noFill/>
            <a:prstDash val="solid"/>
            <a:round/>
            <a:headEnd type="none" w="med" len="med"/>
            <a:tailEnd type="none" w="med" len="med"/>
          </a:ln>
          <a:effectLst/>
        </p:spPr>
        <p:txBody>
          <a:bodyPr vert="horz" wrap="square" lIns="90000" tIns="72000" rIns="90000" bIns="72000"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pPr>
            <a:endParaRPr kumimoji="0" lang="en-GB" sz="1800" b="0" i="0" u="none" strike="noStrike" cap="none" normalizeH="0" baseline="0">
              <a:ln>
                <a:noFill/>
              </a:ln>
              <a:solidFill>
                <a:schemeClr val="bg1"/>
              </a:solidFill>
              <a:effectLst/>
              <a:latin typeface="Arial"/>
            </a:endParaRPr>
          </a:p>
        </p:txBody>
      </p:sp>
      <p:sp>
        <p:nvSpPr>
          <p:cNvPr id="57" name="Text Placeholder 29"/>
          <p:cNvSpPr>
            <a:spLocks noGrp="1"/>
          </p:cNvSpPr>
          <p:nvPr>
            <p:ph type="body" sz="quarter" idx="17" hasCustomPrompt="1"/>
          </p:nvPr>
        </p:nvSpPr>
        <p:spPr>
          <a:xfrm>
            <a:off x="304805" y="2866143"/>
            <a:ext cx="11605846" cy="677108"/>
          </a:xfrm>
          <a:effectLst/>
        </p:spPr>
        <p:txBody>
          <a:bodyPr wrap="square" lIns="216000" rIns="216000" anchor="ctr">
            <a:spAutoFit/>
          </a:bodyPr>
          <a:lstStyle>
            <a:lvl1pPr marL="0" indent="0">
              <a:buNone/>
              <a:defRPr sz="4400" b="1" baseline="0">
                <a:solidFill>
                  <a:schemeClr val="bg1"/>
                </a:solidFill>
                <a:effectLst/>
              </a:defRPr>
            </a:lvl1pPr>
            <a:lvl2pPr>
              <a:buNone/>
              <a:defRPr b="1">
                <a:solidFill>
                  <a:schemeClr val="bg1"/>
                </a:solidFill>
                <a:effectLst/>
              </a:defRPr>
            </a:lvl2pPr>
            <a:lvl3pPr>
              <a:defRPr b="1">
                <a:solidFill>
                  <a:schemeClr val="bg1"/>
                </a:solidFill>
                <a:effectLst/>
              </a:defRPr>
            </a:lvl3pPr>
            <a:lvl4pPr>
              <a:defRPr b="1">
                <a:solidFill>
                  <a:schemeClr val="bg1"/>
                </a:solidFill>
                <a:effectLst/>
              </a:defRPr>
            </a:lvl4pPr>
            <a:lvl5pPr>
              <a:defRPr b="1">
                <a:solidFill>
                  <a:schemeClr val="bg1"/>
                </a:solidFill>
                <a:effectLst/>
              </a:defRPr>
            </a:lvl5pPr>
          </a:lstStyle>
          <a:p>
            <a:pPr lvl="0"/>
            <a:r>
              <a:rPr lang="en-US">
                <a:effectLst/>
              </a:rPr>
              <a:t>Click to edit slice title Arial Bold size 44</a:t>
            </a:r>
          </a:p>
        </p:txBody>
      </p:sp>
    </p:spTree>
    <p:extLst>
      <p:ext uri="{BB962C8B-B14F-4D97-AF65-F5344CB8AC3E}">
        <p14:creationId xmlns:p14="http://schemas.microsoft.com/office/powerpoint/2010/main" val="3925524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spTree>
      <p:nvGrpSpPr>
        <p:cNvPr id="1" name=""/>
        <p:cNvGrpSpPr/>
        <p:nvPr/>
      </p:nvGrpSpPr>
      <p:grpSpPr>
        <a:xfrm>
          <a:off x="0" y="0"/>
          <a:ext cx="0" cy="0"/>
          <a:chOff x="0" y="0"/>
          <a:chExt cx="0" cy="0"/>
        </a:xfrm>
        <a:effectLst/>
      </p:grpSpPr>
      <p:sp>
        <p:nvSpPr>
          <p:cNvPr id="2" name="Title 1"/>
          <p:cNvSpPr>
            <a:spLocks noGrp="1"/>
          </p:cNvSpPr>
          <p:nvPr>
            <p:ph type="title" hasCustomPrompt="1"/>
          </p:nvPr>
        </p:nvSpPr>
        <p:spPr>
          <a:effectLst/>
        </p:spPr>
        <p:txBody>
          <a:bodyPr/>
          <a:lstStyle>
            <a:lvl1pPr>
              <a:defRPr baseline="0">
                <a:effectLst/>
              </a:defRPr>
            </a:lvl1pPr>
          </a:lstStyle>
          <a:p>
            <a:r>
              <a:rPr lang="en-US">
                <a:effectLst/>
              </a:rPr>
              <a:t>Click to edit slide title Arial Bold size 24</a:t>
            </a:r>
            <a:endParaRPr lang="en-GB">
              <a:effectLst/>
            </a:endParaRPr>
          </a:p>
        </p:txBody>
      </p:sp>
      <p:sp>
        <p:nvSpPr>
          <p:cNvPr id="18" name="Content Placeholder 12"/>
          <p:cNvSpPr>
            <a:spLocks noGrp="1"/>
          </p:cNvSpPr>
          <p:nvPr>
            <p:ph sz="quarter" idx="10" hasCustomPrompt="1"/>
          </p:nvPr>
        </p:nvSpPr>
        <p:spPr>
          <a:xfrm>
            <a:off x="302851" y="1196753"/>
            <a:ext cx="11658601" cy="4392953"/>
          </a:xfrm>
          <a:effectLst/>
        </p:spPr>
        <p:txBody>
          <a:bodyPr/>
          <a:lstStyle>
            <a:lvl1pPr>
              <a:buClr>
                <a:schemeClr val="tx1"/>
              </a:buClr>
              <a:defRPr>
                <a:solidFill>
                  <a:schemeClr val="tx1"/>
                </a:solidFill>
                <a:effectLst/>
              </a:defRPr>
            </a:lvl1pPr>
            <a:lvl2pPr>
              <a:buClr>
                <a:schemeClr val="tx1"/>
              </a:buClr>
              <a:defRPr baseline="0">
                <a:solidFill>
                  <a:schemeClr val="tx1"/>
                </a:solidFill>
                <a:effectLst/>
              </a:defRPr>
            </a:lvl2pPr>
            <a:lvl3pPr>
              <a:buClr>
                <a:schemeClr val="tx1"/>
              </a:buClr>
              <a:defRPr baseline="0">
                <a:solidFill>
                  <a:schemeClr val="tx1"/>
                </a:solidFill>
                <a:effectLst/>
              </a:defRPr>
            </a:lvl3pPr>
          </a:lstStyle>
          <a:p>
            <a:pPr lvl="0"/>
            <a:r>
              <a:rPr lang="en-US">
                <a:effectLst/>
              </a:rPr>
              <a:t>Click to edit text Arial size 18</a:t>
            </a:r>
          </a:p>
          <a:p>
            <a:pPr lvl="1"/>
            <a:r>
              <a:rPr lang="en-US">
                <a:effectLst/>
              </a:rPr>
              <a:t>First level bullet Arial size 18</a:t>
            </a:r>
          </a:p>
          <a:p>
            <a:pPr lvl="2"/>
            <a:r>
              <a:rPr lang="en-GB">
                <a:effectLst/>
              </a:rPr>
              <a:t>Second level bullet Arial size 16</a:t>
            </a:r>
            <a:endParaRPr lang="en-US">
              <a:effectLst/>
            </a:endParaRPr>
          </a:p>
        </p:txBody>
      </p:sp>
      <p:sp>
        <p:nvSpPr>
          <p:cNvPr id="19" name="Text Placeholder 8"/>
          <p:cNvSpPr>
            <a:spLocks noGrp="1"/>
          </p:cNvSpPr>
          <p:nvPr>
            <p:ph type="body" sz="quarter" idx="12" hasCustomPrompt="1"/>
          </p:nvPr>
        </p:nvSpPr>
        <p:spPr>
          <a:xfrm>
            <a:off x="302851" y="6125580"/>
            <a:ext cx="7678617" cy="216454"/>
          </a:xfrm>
          <a:prstGeom prst="rect">
            <a:avLst/>
          </a:prstGeom>
          <a:effectLst/>
        </p:spPr>
        <p:txBody>
          <a:bodyPr anchor="ctr" anchorCtr="0"/>
          <a:lstStyle>
            <a:lvl1pPr marL="0" indent="0" algn="l">
              <a:buNone/>
              <a:defRPr sz="800">
                <a:solidFill>
                  <a:schemeClr val="bg1"/>
                </a:solidFill>
                <a:effectLst/>
              </a:defRPr>
            </a:lvl1pPr>
          </a:lstStyle>
          <a:p>
            <a:pPr lvl="0"/>
            <a:r>
              <a:rPr lang="en-US">
                <a:effectLst/>
              </a:rPr>
              <a:t>Click to edit Base</a:t>
            </a:r>
          </a:p>
        </p:txBody>
      </p:sp>
    </p:spTree>
    <p:extLst>
      <p:ext uri="{BB962C8B-B14F-4D97-AF65-F5344CB8AC3E}">
        <p14:creationId xmlns:p14="http://schemas.microsoft.com/office/powerpoint/2010/main" val="306013843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accent3"/>
        </a:solidFill>
        <a:effectLst/>
      </p:bgPr>
    </p:bg>
    <p:spTree>
      <p:nvGrpSpPr>
        <p:cNvPr id="1" name=""/>
        <p:cNvGrpSpPr/>
        <p:nvPr/>
      </p:nvGrpSpPr>
      <p:grpSpPr>
        <a:xfrm>
          <a:off x="0" y="0"/>
          <a:ext cx="0" cy="0"/>
          <a:chOff x="0" y="0"/>
          <a:chExt cx="0" cy="0"/>
        </a:xfrm>
        <a:effectLst/>
      </p:grpSpPr>
      <p:sp>
        <p:nvSpPr>
          <p:cNvPr id="1135" name="Rectangle 111"/>
          <p:cNvSpPr>
            <a:spLocks noChangeArrowheads="1"/>
          </p:cNvSpPr>
          <p:nvPr userDrawn="1"/>
        </p:nvSpPr>
        <p:spPr>
          <a:xfrm flipV="1">
            <a:off x="0" y="819143"/>
            <a:ext cx="12192000" cy="5533018"/>
          </a:xfrm>
          <a:prstGeom prst="rect">
            <a:avLst/>
          </a:prstGeom>
          <a:solidFill>
            <a:schemeClr val="bg1"/>
          </a:solidFill>
          <a:ln w="9525">
            <a:noFill/>
            <a:miter lim="800000"/>
          </a:ln>
          <a:effectLst/>
        </p:spPr>
        <p:txBody>
          <a:bodyPr wrap="none" lIns="90000" tIns="46800" rIns="90000" bIns="46800" anchor="ctr"/>
          <a:lstStyle/>
          <a:p>
            <a:pPr algn="l" eaLnBrk="1" hangingPunct="1">
              <a:spcBef>
                <a:spcPct val="0"/>
              </a:spcBef>
              <a:defRPr>
                <a:effectLst/>
              </a:defRPr>
            </a:pPr>
            <a:endParaRPr lang="en-GB" sz="2400">
              <a:effectLst/>
            </a:endParaRPr>
          </a:p>
        </p:txBody>
      </p:sp>
      <p:sp>
        <p:nvSpPr>
          <p:cNvPr id="22533" name="Rectangle 2"/>
          <p:cNvSpPr>
            <a:spLocks noGrp="1" noChangeArrowheads="1"/>
          </p:cNvSpPr>
          <p:nvPr>
            <p:ph type="title"/>
          </p:nvPr>
        </p:nvSpPr>
        <p:spPr>
          <a:xfrm>
            <a:off x="304986" y="0"/>
            <a:ext cx="9925567" cy="764704"/>
          </a:xfrm>
          <a:prstGeom prst="rect">
            <a:avLst/>
          </a:prstGeom>
          <a:noFill/>
          <a:ln w="9525">
            <a:noFill/>
            <a:miter lim="800000"/>
          </a:ln>
          <a:effectLst/>
        </p:spPr>
        <p:txBody>
          <a:bodyPr vert="horz" wrap="square" lIns="0" tIns="0" rIns="0" bIns="0" anchor="ctr" anchorCtr="0" compatLnSpc="1">
            <a:prstTxWarp prst="textNoShape">
              <a:avLst/>
            </a:prstTxWarp>
          </a:bodyPr>
          <a:lstStyle/>
          <a:p>
            <a:pPr lvl="0"/>
            <a:r>
              <a:rPr lang="en-GB">
                <a:effectLst/>
              </a:rPr>
              <a:t>Click to edit slide title Arial Bold size 24</a:t>
            </a:r>
          </a:p>
        </p:txBody>
      </p:sp>
      <p:sp>
        <p:nvSpPr>
          <p:cNvPr id="24" name="TextBox 23"/>
          <p:cNvSpPr txBox="1"/>
          <p:nvPr/>
        </p:nvSpPr>
        <p:spPr>
          <a:xfrm>
            <a:off x="996017" y="6675966"/>
            <a:ext cx="7033897" cy="142852"/>
          </a:xfrm>
          <a:prstGeom prst="rect">
            <a:avLst/>
          </a:prstGeom>
          <a:noFill/>
          <a:effectLst/>
        </p:spPr>
        <p:txBody>
          <a:bodyPr wrap="square" lIns="0" tIns="0" rIns="0" bIns="0" rtlCol="0" anchor="t" anchorCtr="0">
            <a:noAutofit/>
          </a:bodyPr>
          <a:lstStyle/>
          <a:p>
            <a:pPr algn="l">
              <a:spcBef>
                <a:spcPct val="20000"/>
              </a:spcBef>
            </a:pPr>
            <a:r>
              <a:rPr lang="en-US" sz="700">
                <a:solidFill>
                  <a:schemeClr val="bg1"/>
                </a:solidFill>
                <a:effectLst/>
              </a:rPr>
              <a:t> 18-042228-01 Version 1 | Public</a:t>
            </a:r>
          </a:p>
        </p:txBody>
      </p:sp>
      <p:sp>
        <p:nvSpPr>
          <p:cNvPr id="12" name="Text Placeholder 11"/>
          <p:cNvSpPr>
            <a:spLocks noGrp="1"/>
          </p:cNvSpPr>
          <p:nvPr>
            <p:ph type="body" idx="1"/>
          </p:nvPr>
        </p:nvSpPr>
        <p:spPr>
          <a:xfrm>
            <a:off x="302852" y="1125538"/>
            <a:ext cx="11586308" cy="5086350"/>
          </a:xfrm>
          <a:prstGeom prst="rect">
            <a:avLst/>
          </a:prstGeom>
          <a:effectLst/>
        </p:spPr>
        <p:txBody>
          <a:bodyPr vert="horz" lIns="0" tIns="0" rIns="0" bIns="0" rtlCol="0">
            <a:noAutofit/>
          </a:bodyPr>
          <a:lstStyle/>
          <a:p>
            <a:pPr lvl="0"/>
            <a:r>
              <a:rPr lang="en-US">
                <a:effectLst/>
              </a:rPr>
              <a:t>Click to add text Arial size 18</a:t>
            </a:r>
          </a:p>
          <a:p>
            <a:pPr lvl="1"/>
            <a:r>
              <a:rPr lang="en-US">
                <a:effectLst/>
              </a:rPr>
              <a:t>Second level Arial size 18</a:t>
            </a:r>
          </a:p>
          <a:p>
            <a:pPr lvl="2"/>
            <a:r>
              <a:rPr lang="en-US">
                <a:effectLst/>
              </a:rPr>
              <a:t>Third level Arial size 16</a:t>
            </a:r>
          </a:p>
          <a:p>
            <a:pPr lvl="3"/>
            <a:r>
              <a:rPr lang="en-US">
                <a:effectLst/>
              </a:rPr>
              <a:t>Fourth level size 16</a:t>
            </a:r>
          </a:p>
          <a:p>
            <a:pPr lvl="4"/>
            <a:r>
              <a:rPr lang="en-US">
                <a:effectLst/>
              </a:rPr>
              <a:t>Fifth level size 16</a:t>
            </a:r>
          </a:p>
        </p:txBody>
      </p:sp>
      <p:sp>
        <p:nvSpPr>
          <p:cNvPr id="10" name="TextBox 9"/>
          <p:cNvSpPr txBox="1"/>
          <p:nvPr/>
        </p:nvSpPr>
        <p:spPr>
          <a:xfrm>
            <a:off x="245630" y="6663833"/>
            <a:ext cx="751561" cy="142852"/>
          </a:xfrm>
          <a:prstGeom prst="rect">
            <a:avLst/>
          </a:prstGeom>
          <a:noFill/>
          <a:effectLst/>
        </p:spPr>
        <p:txBody>
          <a:bodyPr wrap="square" lIns="0" tIns="0" rIns="0" bIns="0" rtlCol="0" anchor="t" anchorCtr="0">
            <a:noAutofit/>
          </a:bodyPr>
          <a:lstStyle/>
          <a:p>
            <a:pPr algn="l">
              <a:spcBef>
                <a:spcPct val="20000"/>
              </a:spcBef>
            </a:pPr>
            <a:r>
              <a:rPr lang="en-US" sz="700">
                <a:solidFill>
                  <a:schemeClr val="bg1"/>
                </a:solidFill>
                <a:effectLst/>
              </a:rPr>
              <a:t>© Ipsos MORI</a:t>
            </a:r>
          </a:p>
        </p:txBody>
      </p:sp>
      <p:sp>
        <p:nvSpPr>
          <p:cNvPr id="30" name="TextBox 29"/>
          <p:cNvSpPr txBox="1"/>
          <p:nvPr userDrawn="1"/>
        </p:nvSpPr>
        <p:spPr>
          <a:xfrm>
            <a:off x="6006558" y="6468185"/>
            <a:ext cx="165110" cy="161583"/>
          </a:xfrm>
          <a:prstGeom prst="rect">
            <a:avLst/>
          </a:prstGeom>
          <a:noFill/>
          <a:effectLst/>
        </p:spPr>
        <p:txBody>
          <a:bodyPr wrap="none" lIns="0" tIns="0" rIns="0" bIns="0" rtlCol="0">
            <a:spAutoFit/>
          </a:bodyPr>
          <a:lstStyle/>
          <a:p>
            <a:pPr algn="l"/>
            <a:fld id="{2B5C0119-A79E-4519-AC81-846F0D8B06F9}" type="slidenum">
              <a:rPr lang="en-GB" sz="1050">
                <a:solidFill>
                  <a:schemeClr val="bg1"/>
                </a:solidFill>
                <a:effectLst/>
                <a:latin typeface="Arial"/>
              </a:rPr>
              <a:pPr algn="l"/>
              <a:t>‹#›</a:t>
            </a:fld>
            <a:endParaRPr lang="en-GB" sz="1050">
              <a:solidFill>
                <a:schemeClr val="bg1"/>
              </a:solidFill>
              <a:effectLst/>
              <a:latin typeface="Arial"/>
            </a:endParaRPr>
          </a:p>
        </p:txBody>
      </p:sp>
      <p:pic>
        <p:nvPicPr>
          <p:cNvPr id="31" name="Picture 2" descr="R:\Graphics team\Work_2015\LOGOS_HiRes\SRI\Ipsos MORI SRI (white).emf"/>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a:xfrm>
            <a:off x="245630" y="6407503"/>
            <a:ext cx="1349333" cy="22680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5" name="Group 24">
            <a:extLst>
              <a:ext uri="{FF2B5EF4-FFF2-40B4-BE49-F238E27FC236}">
                <a16:creationId xmlns:a16="http://schemas.microsoft.com/office/drawing/2014/main" xmlns="" id="{5020CD5F-E62D-4223-AF60-747DF20D842B}"/>
              </a:ext>
            </a:extLst>
          </p:cNvPr>
          <p:cNvGrpSpPr>
            <a:grpSpLocks noChangeAspect="1"/>
          </p:cNvGrpSpPr>
          <p:nvPr userDrawn="1"/>
        </p:nvGrpSpPr>
        <p:grpSpPr>
          <a:xfrm>
            <a:off x="11639258" y="6412458"/>
            <a:ext cx="420714" cy="362512"/>
            <a:chOff x="1020" y="346"/>
            <a:chExt cx="4114" cy="3756"/>
          </a:xfrm>
          <a:effectLst/>
        </p:grpSpPr>
        <p:sp>
          <p:nvSpPr>
            <p:cNvPr id="26" name="Freeform 61">
              <a:extLst>
                <a:ext uri="{FF2B5EF4-FFF2-40B4-BE49-F238E27FC236}">
                  <a16:creationId xmlns:a16="http://schemas.microsoft.com/office/drawing/2014/main" xmlns="" id="{F7FCC120-0ABA-4140-8896-0E9616CD0C22}"/>
                </a:ext>
              </a:extLst>
            </p:cNvPr>
            <p:cNvSpPr/>
            <p:nvPr userDrawn="1"/>
          </p:nvSpPr>
          <p:spPr>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27" name="Freeform 62">
              <a:extLst>
                <a:ext uri="{FF2B5EF4-FFF2-40B4-BE49-F238E27FC236}">
                  <a16:creationId xmlns:a16="http://schemas.microsoft.com/office/drawing/2014/main" xmlns="" id="{38A850E8-F2C6-4DCE-963A-8396A1B7CF64}"/>
                </a:ext>
              </a:extLst>
            </p:cNvPr>
            <p:cNvSpPr/>
            <p:nvPr userDrawn="1"/>
          </p:nvSpPr>
          <p:spPr>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28" name="Freeform 63">
              <a:extLst>
                <a:ext uri="{FF2B5EF4-FFF2-40B4-BE49-F238E27FC236}">
                  <a16:creationId xmlns:a16="http://schemas.microsoft.com/office/drawing/2014/main" xmlns="" id="{7C708DAC-2A99-436A-8249-5551541F19EB}"/>
                </a:ext>
              </a:extLst>
            </p:cNvPr>
            <p:cNvSpPr/>
            <p:nvPr userDrawn="1"/>
          </p:nvSpPr>
          <p:spPr>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29" name="Freeform 64">
              <a:extLst>
                <a:ext uri="{FF2B5EF4-FFF2-40B4-BE49-F238E27FC236}">
                  <a16:creationId xmlns:a16="http://schemas.microsoft.com/office/drawing/2014/main" xmlns="" id="{592A4B10-BB2D-4266-8A64-29B416ACE03E}"/>
                </a:ext>
              </a:extLst>
            </p:cNvPr>
            <p:cNvSpPr/>
            <p:nvPr userDrawn="1"/>
          </p:nvSpPr>
          <p:spPr>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5"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2" name="Freeform 65">
              <a:extLst>
                <a:ext uri="{FF2B5EF4-FFF2-40B4-BE49-F238E27FC236}">
                  <a16:creationId xmlns:a16="http://schemas.microsoft.com/office/drawing/2014/main" xmlns="" id="{7002AB9C-6C44-43A4-BADC-872B732C8FD3}"/>
                </a:ext>
              </a:extLst>
            </p:cNvPr>
            <p:cNvSpPr/>
            <p:nvPr userDrawn="1"/>
          </p:nvSpPr>
          <p:spPr>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3" name="Freeform 66">
              <a:extLst>
                <a:ext uri="{FF2B5EF4-FFF2-40B4-BE49-F238E27FC236}">
                  <a16:creationId xmlns:a16="http://schemas.microsoft.com/office/drawing/2014/main" xmlns="" id="{422E6A77-C87D-4781-B3BC-3FA1DE4A67B6}"/>
                </a:ext>
              </a:extLst>
            </p:cNvPr>
            <p:cNvSpPr/>
            <p:nvPr userDrawn="1"/>
          </p:nvSpPr>
          <p:spPr>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4" name="Freeform 67">
              <a:extLst>
                <a:ext uri="{FF2B5EF4-FFF2-40B4-BE49-F238E27FC236}">
                  <a16:creationId xmlns:a16="http://schemas.microsoft.com/office/drawing/2014/main" xmlns="" id="{3A984696-D49E-4A3E-A171-446D0FD932D8}"/>
                </a:ext>
              </a:extLst>
            </p:cNvPr>
            <p:cNvSpPr/>
            <p:nvPr userDrawn="1"/>
          </p:nvSpPr>
          <p:spPr>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7">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5" name="Freeform 68">
              <a:extLst>
                <a:ext uri="{FF2B5EF4-FFF2-40B4-BE49-F238E27FC236}">
                  <a16:creationId xmlns:a16="http://schemas.microsoft.com/office/drawing/2014/main" xmlns="" id="{16F3CF08-9132-4A3D-874E-740C687C8DB7}"/>
                </a:ext>
              </a:extLst>
            </p:cNvPr>
            <p:cNvSpPr/>
            <p:nvPr userDrawn="1"/>
          </p:nvSpPr>
          <p:spPr>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6" name="Freeform 69">
              <a:extLst>
                <a:ext uri="{FF2B5EF4-FFF2-40B4-BE49-F238E27FC236}">
                  <a16:creationId xmlns:a16="http://schemas.microsoft.com/office/drawing/2014/main" xmlns="" id="{9E97322A-1DA4-4734-8508-0C21FF2FB9B5}"/>
                </a:ext>
              </a:extLst>
            </p:cNvPr>
            <p:cNvSpPr>
              <a:spLocks noEditPoints="1"/>
            </p:cNvSpPr>
            <p:nvPr userDrawn="1"/>
          </p:nvSpPr>
          <p:spPr>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5">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7" name="Freeform 70">
              <a:extLst>
                <a:ext uri="{FF2B5EF4-FFF2-40B4-BE49-F238E27FC236}">
                  <a16:creationId xmlns:a16="http://schemas.microsoft.com/office/drawing/2014/main" xmlns="" id="{BF22C397-E476-4AE6-A813-42C6B1D65C9B}"/>
                </a:ext>
              </a:extLst>
            </p:cNvPr>
            <p:cNvSpPr/>
            <p:nvPr userDrawn="1"/>
          </p:nvSpPr>
          <p:spPr>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8" name="Freeform 71">
              <a:extLst>
                <a:ext uri="{FF2B5EF4-FFF2-40B4-BE49-F238E27FC236}">
                  <a16:creationId xmlns:a16="http://schemas.microsoft.com/office/drawing/2014/main" xmlns="" id="{E3E387E5-89F6-497D-9A14-2C2A07F7264D}"/>
                </a:ext>
              </a:extLst>
            </p:cNvPr>
            <p:cNvSpPr>
              <a:spLocks noEditPoints="1"/>
            </p:cNvSpPr>
            <p:nvPr userDrawn="1"/>
          </p:nvSpPr>
          <p:spPr>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39" name="Freeform 72">
              <a:extLst>
                <a:ext uri="{FF2B5EF4-FFF2-40B4-BE49-F238E27FC236}">
                  <a16:creationId xmlns:a16="http://schemas.microsoft.com/office/drawing/2014/main" xmlns="" id="{89F0BBDA-0765-4751-A50E-DF94C9400033}"/>
                </a:ext>
              </a:extLst>
            </p:cNvPr>
            <p:cNvSpPr/>
            <p:nvPr userDrawn="1"/>
          </p:nvSpPr>
          <p:spPr>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40" name="Freeform 73">
              <a:extLst>
                <a:ext uri="{FF2B5EF4-FFF2-40B4-BE49-F238E27FC236}">
                  <a16:creationId xmlns:a16="http://schemas.microsoft.com/office/drawing/2014/main" xmlns="" id="{EBE57D75-A856-4173-9A7C-DF2820FCD707}"/>
                </a:ext>
              </a:extLst>
            </p:cNvPr>
            <p:cNvSpPr/>
            <p:nvPr userDrawn="1"/>
          </p:nvSpPr>
          <p:spPr>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41" name="Freeform 74">
              <a:extLst>
                <a:ext uri="{FF2B5EF4-FFF2-40B4-BE49-F238E27FC236}">
                  <a16:creationId xmlns:a16="http://schemas.microsoft.com/office/drawing/2014/main" xmlns="" id="{9885A02A-BB6F-46BB-932B-689A6AC5F0F8}"/>
                </a:ext>
              </a:extLst>
            </p:cNvPr>
            <p:cNvSpPr>
              <a:spLocks noEditPoints="1"/>
            </p:cNvSpPr>
            <p:nvPr userDrawn="1"/>
          </p:nvSpPr>
          <p:spPr>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sp>
          <p:nvSpPr>
            <p:cNvPr id="42" name="Freeform 75">
              <a:extLst>
                <a:ext uri="{FF2B5EF4-FFF2-40B4-BE49-F238E27FC236}">
                  <a16:creationId xmlns:a16="http://schemas.microsoft.com/office/drawing/2014/main" xmlns="" id="{8A069878-E1D2-4BCC-9A1A-76188E9D266D}"/>
                </a:ext>
              </a:extLst>
            </p:cNvPr>
            <p:cNvSpPr/>
            <p:nvPr userDrawn="1"/>
          </p:nvSpPr>
          <p:spPr>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ln>
            <a:effectLst/>
          </p:spPr>
          <p:txBody>
            <a:bodyPr/>
            <a:lstStyle/>
            <a:p>
              <a:pPr algn="l" eaLnBrk="1" hangingPunct="1">
                <a:defRPr>
                  <a:effectLst/>
                </a:defRPr>
              </a:pPr>
              <a:endParaRPr lang="en-US" sz="1800">
                <a:solidFill>
                  <a:schemeClr val="tx1"/>
                </a:solidFill>
                <a:effectLst/>
                <a:latin typeface="Arial"/>
              </a:endParaRPr>
            </a:p>
          </p:txBody>
        </p:sp>
      </p:grpSp>
    </p:spTree>
    <p:extLst>
      <p:ext uri="{BB962C8B-B14F-4D97-AF65-F5344CB8AC3E}">
        <p14:creationId xmlns:p14="http://schemas.microsoft.com/office/powerpoint/2010/main" val="310590570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ransition/>
  <p:hf hdr="0" ftr="0" dt="0"/>
  <p:txStyles>
    <p:titleStyle>
      <a:lvl1pPr algn="l" rtl="0" eaLnBrk="1" fontAlgn="base" hangingPunct="1">
        <a:spcBef>
          <a:spcPct val="0"/>
        </a:spcBef>
        <a:spcAft>
          <a:spcPct val="0"/>
        </a:spcAft>
        <a:defRPr sz="2400" b="1" baseline="0">
          <a:solidFill>
            <a:schemeClr val="bg1"/>
          </a:solidFill>
          <a:effectLst/>
          <a:latin typeface="+mn-lt"/>
          <a:ea typeface="+mj-ea"/>
          <a:cs typeface="+mj-cs"/>
        </a:defRPr>
      </a:lvl1pPr>
      <a:lvl2pPr algn="l" rtl="0" eaLnBrk="1" fontAlgn="base" hangingPunct="1">
        <a:spcBef>
          <a:spcPct val="0"/>
        </a:spcBef>
        <a:spcAft>
          <a:spcPct val="0"/>
        </a:spcAft>
        <a:defRPr sz="3000">
          <a:solidFill>
            <a:schemeClr val="tx2"/>
          </a:solidFill>
          <a:effectLst/>
          <a:latin typeface="Arial Black" pitchFamily="34" charset="0"/>
        </a:defRPr>
      </a:lvl2pPr>
      <a:lvl3pPr algn="l" rtl="0" eaLnBrk="1" fontAlgn="base" hangingPunct="1">
        <a:spcBef>
          <a:spcPct val="0"/>
        </a:spcBef>
        <a:spcAft>
          <a:spcPct val="0"/>
        </a:spcAft>
        <a:defRPr sz="3000">
          <a:solidFill>
            <a:schemeClr val="tx2"/>
          </a:solidFill>
          <a:effectLst/>
          <a:latin typeface="Arial Black" pitchFamily="34" charset="0"/>
        </a:defRPr>
      </a:lvl3pPr>
      <a:lvl4pPr algn="l" rtl="0" eaLnBrk="1" fontAlgn="base" hangingPunct="1">
        <a:spcBef>
          <a:spcPct val="0"/>
        </a:spcBef>
        <a:spcAft>
          <a:spcPct val="0"/>
        </a:spcAft>
        <a:defRPr sz="3000">
          <a:solidFill>
            <a:schemeClr val="tx2"/>
          </a:solidFill>
          <a:effectLst/>
          <a:latin typeface="Arial Black" pitchFamily="34" charset="0"/>
        </a:defRPr>
      </a:lvl4pPr>
      <a:lvl5pPr algn="l" rtl="0" eaLnBrk="1" fontAlgn="base" hangingPunct="1">
        <a:spcBef>
          <a:spcPct val="0"/>
        </a:spcBef>
        <a:spcAft>
          <a:spcPct val="0"/>
        </a:spcAft>
        <a:defRPr sz="3000">
          <a:solidFill>
            <a:schemeClr val="tx2"/>
          </a:solidFill>
          <a:effectLst/>
          <a:latin typeface="Arial Black" pitchFamily="34" charset="0"/>
        </a:defRPr>
      </a:lvl5pPr>
      <a:lvl6pPr marL="457200" algn="l" rtl="0" eaLnBrk="1" fontAlgn="base" hangingPunct="1">
        <a:spcBef>
          <a:spcPct val="0"/>
        </a:spcBef>
        <a:spcAft>
          <a:spcPct val="0"/>
        </a:spcAft>
        <a:defRPr sz="3000">
          <a:solidFill>
            <a:schemeClr val="tx2"/>
          </a:solidFill>
          <a:effectLst/>
          <a:latin typeface="Arial Black" pitchFamily="34" charset="0"/>
        </a:defRPr>
      </a:lvl6pPr>
      <a:lvl7pPr marL="914400" algn="l" rtl="0" eaLnBrk="1" fontAlgn="base" hangingPunct="1">
        <a:spcBef>
          <a:spcPct val="0"/>
        </a:spcBef>
        <a:spcAft>
          <a:spcPct val="0"/>
        </a:spcAft>
        <a:defRPr sz="3000">
          <a:solidFill>
            <a:schemeClr val="tx2"/>
          </a:solidFill>
          <a:effectLst/>
          <a:latin typeface="Arial Black" pitchFamily="34" charset="0"/>
        </a:defRPr>
      </a:lvl7pPr>
      <a:lvl8pPr marL="1371600" algn="l" rtl="0" eaLnBrk="1" fontAlgn="base" hangingPunct="1">
        <a:spcBef>
          <a:spcPct val="0"/>
        </a:spcBef>
        <a:spcAft>
          <a:spcPct val="0"/>
        </a:spcAft>
        <a:defRPr sz="3000">
          <a:solidFill>
            <a:schemeClr val="tx2"/>
          </a:solidFill>
          <a:effectLst/>
          <a:latin typeface="Arial Black" pitchFamily="34" charset="0"/>
        </a:defRPr>
      </a:lvl8pPr>
      <a:lvl9pPr marL="1828800" algn="l" rtl="0" eaLnBrk="1" fontAlgn="base" hangingPunct="1">
        <a:spcBef>
          <a:spcPct val="0"/>
        </a:spcBef>
        <a:spcAft>
          <a:spcPct val="0"/>
        </a:spcAft>
        <a:defRPr sz="3000">
          <a:solidFill>
            <a:schemeClr val="tx2"/>
          </a:solidFill>
          <a:effectLst/>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effectLst/>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effectLst/>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effectLst/>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effectLst/>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effectLst/>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effectLst/>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effectLst/>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effectLst/>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effectLst/>
          <a:latin typeface="+mn-lt"/>
        </a:defRPr>
      </a:lvl9pPr>
    </p:bodyStyle>
    <p:otherStyle>
      <a:defPPr>
        <a:defRPr lang="en-US">
          <a:effectLst/>
        </a:defRPr>
      </a:defPPr>
      <a:lvl1pPr marL="0" algn="l" defTabSz="914400" rtl="0" eaLnBrk="1" latinLnBrk="0" hangingPunct="1">
        <a:defRPr sz="1800" kern="1200">
          <a:solidFill>
            <a:schemeClr val="tx1"/>
          </a:solidFill>
          <a:effectLst/>
          <a:latin typeface="+mn-lt"/>
          <a:ea typeface="+mn-ea"/>
          <a:cs typeface="+mn-cs"/>
        </a:defRPr>
      </a:lvl1pPr>
      <a:lvl2pPr marL="457200" algn="l" defTabSz="914400" rtl="0" eaLnBrk="1" latinLnBrk="0" hangingPunct="1">
        <a:defRPr sz="1800" kern="1200">
          <a:solidFill>
            <a:schemeClr val="tx1"/>
          </a:solidFill>
          <a:effectLst/>
          <a:latin typeface="+mn-lt"/>
          <a:ea typeface="+mn-ea"/>
          <a:cs typeface="+mn-cs"/>
        </a:defRPr>
      </a:lvl2pPr>
      <a:lvl3pPr marL="914400" algn="l" defTabSz="914400" rtl="0" eaLnBrk="1" latinLnBrk="0" hangingPunct="1">
        <a:defRPr sz="1800" kern="1200">
          <a:solidFill>
            <a:schemeClr val="tx1"/>
          </a:solidFill>
          <a:effectLst/>
          <a:latin typeface="+mn-lt"/>
          <a:ea typeface="+mn-ea"/>
          <a:cs typeface="+mn-cs"/>
        </a:defRPr>
      </a:lvl3pPr>
      <a:lvl4pPr marL="1371600" algn="l" defTabSz="914400" rtl="0" eaLnBrk="1" latinLnBrk="0" hangingPunct="1">
        <a:defRPr sz="1800" kern="1200">
          <a:solidFill>
            <a:schemeClr val="tx1"/>
          </a:solidFill>
          <a:effectLst/>
          <a:latin typeface="+mn-lt"/>
          <a:ea typeface="+mn-ea"/>
          <a:cs typeface="+mn-cs"/>
        </a:defRPr>
      </a:lvl4pPr>
      <a:lvl5pPr marL="1828800" algn="l" defTabSz="914400" rtl="0" eaLnBrk="1" latinLnBrk="0" hangingPunct="1">
        <a:defRPr sz="1800" kern="1200">
          <a:solidFill>
            <a:schemeClr val="tx1"/>
          </a:solidFill>
          <a:effectLst/>
          <a:latin typeface="+mn-lt"/>
          <a:ea typeface="+mn-ea"/>
          <a:cs typeface="+mn-cs"/>
        </a:defRPr>
      </a:lvl5pPr>
      <a:lvl6pPr marL="2286000" algn="l" defTabSz="914400" rtl="0" eaLnBrk="1" latinLnBrk="0" hangingPunct="1">
        <a:defRPr sz="1800" kern="1200">
          <a:solidFill>
            <a:schemeClr val="tx1"/>
          </a:solidFill>
          <a:effectLst/>
          <a:latin typeface="+mn-lt"/>
          <a:ea typeface="+mn-ea"/>
          <a:cs typeface="+mn-cs"/>
        </a:defRPr>
      </a:lvl6pPr>
      <a:lvl7pPr marL="2743200" algn="l" defTabSz="914400" rtl="0" eaLnBrk="1" latinLnBrk="0" hangingPunct="1">
        <a:defRPr sz="1800" kern="1200">
          <a:solidFill>
            <a:schemeClr val="tx1"/>
          </a:solidFill>
          <a:effectLst/>
          <a:latin typeface="+mn-lt"/>
          <a:ea typeface="+mn-ea"/>
          <a:cs typeface="+mn-cs"/>
        </a:defRPr>
      </a:lvl7pPr>
      <a:lvl8pPr marL="3200400" algn="l" defTabSz="914400" rtl="0" eaLnBrk="1" latinLnBrk="0" hangingPunct="1">
        <a:defRPr sz="1800" kern="1200">
          <a:solidFill>
            <a:schemeClr val="tx1"/>
          </a:solidFill>
          <a:effectLst/>
          <a:latin typeface="+mn-lt"/>
          <a:ea typeface="+mn-ea"/>
          <a:cs typeface="+mn-cs"/>
        </a:defRPr>
      </a:lvl8pPr>
      <a:lvl9pPr marL="3657600" algn="l" defTabSz="914400" rtl="0" eaLnBrk="1" latinLnBrk="0" hangingPunct="1">
        <a:defRPr sz="1800" kern="1200">
          <a:solidFill>
            <a:schemeClr val="tx1"/>
          </a:solidFill>
          <a:effectLst/>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gp-patient.co.uk/weighted-data"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emf"/><Relationship Id="rId4" Type="http://schemas.openxmlformats.org/officeDocument/2006/relationships/hyperlink" Target="https://gp-patient.co.uk/faq"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chart" Target="../charts/chart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chart" Target="../charts/chart9.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chart" Target="../charts/chart10.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chart" Target="../charts/chart1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chart" Target="../charts/chart1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chart" Target="../charts/chart1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19.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chart" Target="../charts/chart20.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2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chart" Target="../charts/chart2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2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chart" Target="../charts/char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chart" Target="../charts/char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chart" Target="../charts/chart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chart" Target="../charts/chart6.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chart" Target="../charts/char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3" name="TextBox 2">
            <a:extLst>
              <a:ext uri="{FF2B5EF4-FFF2-40B4-BE49-F238E27FC236}">
                <a16:creationId xmlns:a16="http://schemas.microsoft.com/office/drawing/2014/main" xmlns="" id="{713EDECA-30C0-48F9-8B21-FC7FFE66AE7A}"/>
              </a:ext>
            </a:extLst>
          </p:cNvPr>
          <p:cNvSpPr txBox="1"/>
          <p:nvPr/>
        </p:nvSpPr>
        <p:spPr>
          <a:xfrm>
            <a:off x="304986" y="1841860"/>
            <a:ext cx="11196994" cy="3493264"/>
          </a:xfrm>
          <a:prstGeom prst="rect">
            <a:avLst/>
          </a:prstGeom>
          <a:noFill/>
          <a:effectLst/>
        </p:spPr>
        <p:txBody>
          <a:bodyPr wrap="square" lIns="0" tIns="0" rIns="0" bIns="0" rtlCol="0">
            <a:spAutoFit/>
          </a:bodyPr>
          <a:lstStyle/>
          <a:p>
            <a:pPr fontAlgn="ctr"/>
            <a:r>
              <a:rPr lang="en-GB" sz="1200" dirty="0">
                <a:effectLst/>
              </a:rPr>
              <a:t>This report contains data collected from patients aged 16+ registered with a GP practice in England.</a:t>
            </a:r>
          </a:p>
          <a:p>
            <a:pPr fontAlgn="ctr"/>
            <a:endParaRPr lang="en-GB" sz="1200" dirty="0">
              <a:effectLst/>
            </a:endParaRPr>
          </a:p>
          <a:p>
            <a:pPr fontAlgn="ctr"/>
            <a:r>
              <a:rPr lang="en-GB" sz="1200" dirty="0" smtClean="0">
                <a:effectLst/>
              </a:rPr>
              <a:t>Data </a:t>
            </a:r>
            <a:r>
              <a:rPr lang="en-GB" sz="1200" dirty="0">
                <a:effectLst/>
              </a:rPr>
              <a:t>are weighted by age and gender to reflect the population of eligible patients within each practice and CCG.</a:t>
            </a:r>
          </a:p>
          <a:p>
            <a:pPr fontAlgn="ctr"/>
            <a:endParaRPr lang="en-GB" sz="1200" dirty="0">
              <a:solidFill>
                <a:srgbClr val="000000"/>
              </a:solidFill>
              <a:effectLst/>
            </a:endParaRPr>
          </a:p>
          <a:p>
            <a:pPr fontAlgn="ctr"/>
            <a:r>
              <a:rPr lang="en-GB" sz="1200" u="sng" dirty="0">
                <a:effectLst/>
                <a:hlinkClick r:id="rId3"/>
              </a:rPr>
              <a:t>See the GP Patient Survey website for further information about weighting.</a:t>
            </a:r>
            <a:endParaRPr lang="en-GB" sz="1200" u="sng" dirty="0">
              <a:solidFill>
                <a:srgbClr val="0563C1"/>
              </a:solidFill>
              <a:effectLst/>
            </a:endParaRPr>
          </a:p>
          <a:p>
            <a:pPr fontAlgn="ctr"/>
            <a:endParaRPr lang="en-GB" sz="1200" dirty="0">
              <a:solidFill>
                <a:srgbClr val="000000"/>
              </a:solidFill>
              <a:effectLst/>
            </a:endParaRPr>
          </a:p>
          <a:p>
            <a:pPr fontAlgn="ctr"/>
            <a:r>
              <a:rPr lang="en-GB" sz="1200" b="1" u="sng" dirty="0" smtClean="0">
                <a:effectLst/>
              </a:rPr>
              <a:t>Results</a:t>
            </a:r>
            <a:endParaRPr lang="en-GB" sz="1200" b="1" u="sng" dirty="0">
              <a:solidFill>
                <a:srgbClr val="000000"/>
              </a:solidFill>
              <a:effectLst/>
            </a:endParaRPr>
          </a:p>
          <a:p>
            <a:pPr fontAlgn="ctr"/>
            <a:endParaRPr lang="en-GB" sz="1200" dirty="0">
              <a:solidFill>
                <a:srgbClr val="000000"/>
              </a:solidFill>
              <a:effectLst/>
            </a:endParaRPr>
          </a:p>
          <a:p>
            <a:pPr fontAlgn="ctr"/>
            <a:r>
              <a:rPr lang="en-GB" sz="1200" dirty="0">
                <a:effectLst/>
              </a:rPr>
              <a:t>An asterisk (*) indicates a base size of fewer than 10. Where a percentage is below 0.5% it will be displayed as 0%.</a:t>
            </a:r>
            <a:endParaRPr lang="en-GB" sz="1200" u="sng" dirty="0">
              <a:solidFill>
                <a:srgbClr val="0563C1"/>
              </a:solidFill>
              <a:effectLst/>
            </a:endParaRPr>
          </a:p>
          <a:p>
            <a:pPr fontAlgn="ctr"/>
            <a:endParaRPr lang="en-GB" sz="1200" dirty="0">
              <a:solidFill>
                <a:srgbClr val="000000"/>
              </a:solidFill>
              <a:effectLst/>
            </a:endParaRPr>
          </a:p>
          <a:p>
            <a:pPr lvl="0" fontAlgn="b">
              <a:defRPr>
                <a:effectLst/>
              </a:defRPr>
            </a:pPr>
            <a:r>
              <a:rPr lang="en-GB" sz="1200" dirty="0" smtClean="0">
                <a:effectLst/>
              </a:rPr>
              <a:t>Where </a:t>
            </a:r>
            <a:r>
              <a:rPr lang="en-GB" sz="1200" dirty="0">
                <a:effectLst/>
              </a:rPr>
              <a:t>percentages do not sum to 100, or individual responses do not sum-up to the combined response, this may be due to respondents being able to select multiple responses, computer rounding or the exclusion of ‘don’t know’/ not stated. Where any response is excluded from the combined response, this will be specified.</a:t>
            </a:r>
          </a:p>
          <a:p>
            <a:pPr lvl="0" fontAlgn="b">
              <a:defRPr>
                <a:effectLst/>
              </a:defRPr>
            </a:pPr>
            <a:endParaRPr lang="en-GB" sz="1200" dirty="0">
              <a:effectLst/>
            </a:endParaRPr>
          </a:p>
          <a:p>
            <a:pPr lvl="0" fontAlgn="b">
              <a:defRPr>
                <a:effectLst/>
              </a:defRPr>
            </a:pPr>
            <a:endParaRPr lang="en-GB" sz="1200" dirty="0">
              <a:effectLst/>
            </a:endParaRPr>
          </a:p>
          <a:p>
            <a:pPr fontAlgn="b">
              <a:defRPr>
                <a:effectLst/>
              </a:defRPr>
            </a:pPr>
            <a:r>
              <a:rPr lang="en-GB" sz="1200" b="1" u="sng" dirty="0">
                <a:effectLst/>
              </a:rPr>
              <a:t>More information</a:t>
            </a:r>
            <a:endParaRPr lang="en-GB" sz="1200" b="1" u="sng" dirty="0">
              <a:solidFill>
                <a:srgbClr val="000000"/>
              </a:solidFill>
              <a:effectLst/>
            </a:endParaRPr>
          </a:p>
          <a:p>
            <a:pPr lvl="0" fontAlgn="b">
              <a:defRPr>
                <a:effectLst/>
              </a:defRPr>
            </a:pPr>
            <a:endParaRPr lang="en-GB" sz="1200" dirty="0">
              <a:effectLst/>
            </a:endParaRPr>
          </a:p>
          <a:p>
            <a:pPr lvl="0" fontAlgn="b">
              <a:spcBef>
                <a:spcPct val="0"/>
              </a:spcBef>
              <a:spcAft>
                <a:spcPct val="0"/>
              </a:spcAft>
              <a:defRPr>
                <a:effectLst/>
              </a:defRPr>
            </a:pPr>
            <a:r>
              <a:rPr lang="en-GB" sz="1200" dirty="0">
                <a:effectLst/>
              </a:rPr>
              <a:t>For more information about the survey please see the: </a:t>
            </a:r>
            <a:r>
              <a:rPr lang="fr-FR" sz="1200" u="sng" dirty="0">
                <a:effectLst/>
                <a:hlinkClick r:id="rId4"/>
              </a:rPr>
              <a:t>GP Patient Survey </a:t>
            </a:r>
            <a:r>
              <a:rPr lang="fr-FR" sz="1200" u="sng" dirty="0" err="1">
                <a:effectLst/>
                <a:hlinkClick r:id="rId4"/>
              </a:rPr>
              <a:t>website</a:t>
            </a:r>
            <a:r>
              <a:rPr lang="fr-FR" sz="1200" u="sng" dirty="0">
                <a:effectLst/>
                <a:hlinkClick r:id="rId4"/>
              </a:rPr>
              <a:t> FAQ.</a:t>
            </a:r>
            <a:endParaRPr lang="fr-FR" sz="1200" b="1" u="sng" dirty="0">
              <a:solidFill>
                <a:srgbClr val="0563C1"/>
              </a:solidFill>
              <a:effectLst/>
            </a:endParaRPr>
          </a:p>
          <a:p>
            <a:pPr fontAlgn="ctr"/>
            <a:endParaRPr lang="en-GB" sz="1200" dirty="0">
              <a:solidFill>
                <a:srgbClr val="000000"/>
              </a:solidFill>
              <a:effectLst/>
            </a:endParaRPr>
          </a:p>
          <a:p>
            <a:pPr algn="l"/>
            <a:endParaRPr lang="en-GB" sz="1100" dirty="0">
              <a:effectLst/>
            </a:endParaRPr>
          </a:p>
        </p:txBody>
      </p:sp>
      <p:sp>
        <p:nvSpPr>
          <p:cNvPr id="4" name="Chart_Title" descr="Chart_Title" title="Chart_Title">
            <a:extLst>
              <a:ext uri="{FF2B5EF4-FFF2-40B4-BE49-F238E27FC236}">
                <a16:creationId xmlns:a16="http://schemas.microsoft.com/office/drawing/2014/main" xmlns="" id="{BF28B72C-3B11-4277-B4F2-6A91EDBB0D54}"/>
              </a:ext>
            </a:extLst>
          </p:cNvPr>
          <p:cNvSpPr/>
          <p:nvPr/>
        </p:nvSpPr>
        <p:spPr>
          <a:xfrm>
            <a:off x="0" y="807251"/>
            <a:ext cx="12192000" cy="76029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2400" b="1" kern="0">
                <a:solidFill>
                  <a:srgbClr val="FFFFFF"/>
                </a:solidFill>
                <a:effectLst/>
              </a:rPr>
              <a:t>Technical Details</a:t>
            </a:r>
            <a:endParaRPr lang="en-GB" sz="1600" b="1">
              <a:solidFill>
                <a:srgbClr val="FFFFFF"/>
              </a:solidFill>
              <a:effectLst/>
              <a:latin typeface="Arial"/>
            </a:endParaRPr>
          </a:p>
        </p:txBody>
      </p:sp>
      <p:pic>
        <p:nvPicPr>
          <p:cNvPr id="5" name="Picture 2" descr="R:\Graphics team\Work_2014\ipsos_mori\sri\GPPS\CCG presentation\GPPS_update_logo_white_(emf).emf">
            <a:extLst>
              <a:ext uri="{FF2B5EF4-FFF2-40B4-BE49-F238E27FC236}">
                <a16:creationId xmlns:a16="http://schemas.microsoft.com/office/drawing/2014/main" xmlns="" id="{F8E8F1D6-3A4E-480F-94FD-1AAD72645F4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xmlns="" id="{A603C17C-DADA-4E1C-8193-567B6DA7F1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Tree>
    <p:extLst>
      <p:ext uri="{BB962C8B-B14F-4D97-AF65-F5344CB8AC3E}">
        <p14:creationId xmlns:p14="http://schemas.microsoft.com/office/powerpoint/2010/main" val="282153492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Q17.  Were you satisfied with the type of appointment (or appointments) you were offered?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(114), Practice 2 (100), Practice 3 (98), CCG 1 (12,822), National (711,867)</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(167), Practice 2 (133), Practice 3 (136), CCG 1 (13,106), National (714,393)</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excluding those who have not tried to make an appointment since being registered</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Satisfied = Yes, and I accepted an appointment. Dissatisfied = No, but I still took an appointment + No, and I did not take an appointment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endParaRPr lang="en-GB" sz="1000">
              <a:solidFill>
                <a:srgbClr val="4E5760"/>
              </a:solidFill>
              <a:effectLst/>
            </a:endParaRPr>
          </a:p>
        </p:txBody>
      </p:sp>
      <p:graphicFrame>
        <p:nvGraphicFramePr>
          <p:cNvPr id="27" name="ChartObject"/>
          <p:cNvGraphicFramePr/>
          <p:nvPr>
            <p:extLst>
              <p:ext uri="{D42A27DB-BD31-4B8C-83A1-F6EECF244321}">
                <p14:modId xmlns:p14="http://schemas.microsoft.com/office/powerpoint/2010/main" val="1080825698"/>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Q.17 </a:t>
            </a:r>
            <a:r>
              <a:rPr lang="en-GB" dirty="0"/>
              <a:t>Breakdown</a:t>
            </a:r>
          </a:p>
        </p:txBody>
      </p:sp>
      <p:sp>
        <p:nvSpPr>
          <p:cNvPr id="4" name="Text Placeholder 3"/>
          <p:cNvSpPr>
            <a:spLocks noGrp="1"/>
          </p:cNvSpPr>
          <p:nvPr>
            <p:ph type="body" sz="quarter" idx="12"/>
          </p:nvPr>
        </p:nvSpPr>
        <p:spPr/>
        <p:txBody>
          <a:bodyPr/>
          <a:lstStyle/>
          <a:p>
            <a:endParaRPr lang="en-GB"/>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375" t="39071" r="25134" b="17607"/>
          <a:stretch/>
        </p:blipFill>
        <p:spPr bwMode="auto">
          <a:xfrm>
            <a:off x="783771" y="1236889"/>
            <a:ext cx="9233807" cy="4951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175907" y="1112222"/>
            <a:ext cx="2224767" cy="215444"/>
          </a:xfrm>
          <a:prstGeom prst="rect">
            <a:avLst/>
          </a:prstGeom>
          <a:noFill/>
        </p:spPr>
        <p:txBody>
          <a:bodyPr wrap="square" lIns="0" tIns="0" rIns="0" bIns="0" rtlCol="0">
            <a:spAutoFit/>
          </a:bodyPr>
          <a:lstStyle/>
          <a:p>
            <a:pPr algn="ctr"/>
            <a:r>
              <a:rPr lang="en-GB" sz="1400" b="1" dirty="0" smtClean="0"/>
              <a:t>The Valleys</a:t>
            </a:r>
          </a:p>
        </p:txBody>
      </p:sp>
      <p:sp>
        <p:nvSpPr>
          <p:cNvPr id="7" name="TextBox 6"/>
          <p:cNvSpPr txBox="1"/>
          <p:nvPr/>
        </p:nvSpPr>
        <p:spPr>
          <a:xfrm>
            <a:off x="5400674" y="1111380"/>
            <a:ext cx="2224767" cy="215444"/>
          </a:xfrm>
          <a:prstGeom prst="rect">
            <a:avLst/>
          </a:prstGeom>
          <a:noFill/>
        </p:spPr>
        <p:txBody>
          <a:bodyPr wrap="square" lIns="0" tIns="0" rIns="0" bIns="0" rtlCol="0">
            <a:spAutoFit/>
          </a:bodyPr>
          <a:lstStyle/>
          <a:p>
            <a:pPr algn="ctr"/>
            <a:r>
              <a:rPr lang="en-GB" sz="1400" b="1" dirty="0" err="1" smtClean="0"/>
              <a:t>Kiveton</a:t>
            </a:r>
            <a:r>
              <a:rPr lang="en-GB" sz="1400" b="1" dirty="0" smtClean="0"/>
              <a:t> Park</a:t>
            </a:r>
          </a:p>
        </p:txBody>
      </p:sp>
      <p:sp>
        <p:nvSpPr>
          <p:cNvPr id="8" name="TextBox 7"/>
          <p:cNvSpPr txBox="1"/>
          <p:nvPr/>
        </p:nvSpPr>
        <p:spPr>
          <a:xfrm>
            <a:off x="7636328" y="1112222"/>
            <a:ext cx="2224767" cy="215444"/>
          </a:xfrm>
          <a:prstGeom prst="rect">
            <a:avLst/>
          </a:prstGeom>
          <a:noFill/>
        </p:spPr>
        <p:txBody>
          <a:bodyPr wrap="square" lIns="0" tIns="0" rIns="0" bIns="0" rtlCol="0">
            <a:spAutoFit/>
          </a:bodyPr>
          <a:lstStyle/>
          <a:p>
            <a:pPr algn="ctr"/>
            <a:r>
              <a:rPr lang="en-GB" sz="1400" b="1" dirty="0" smtClean="0"/>
              <a:t>Springs</a:t>
            </a:r>
          </a:p>
        </p:txBody>
      </p:sp>
    </p:spTree>
    <p:extLst>
      <p:ext uri="{BB962C8B-B14F-4D97-AF65-F5344CB8AC3E}">
        <p14:creationId xmlns:p14="http://schemas.microsoft.com/office/powerpoint/2010/main" val="32364001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225222"/>
            <a:ext cx="8186057" cy="123111"/>
          </a:xfrm>
          <a:prstGeom prst="rect">
            <a:avLst/>
          </a:prstGeom>
          <a:effectLst/>
        </p:spPr>
        <p:txBody>
          <a:bodyPr wrap="square" lIns="0" tIns="0" bIns="0">
            <a:spAutoFit/>
          </a:bodyPr>
          <a:lstStyle/>
          <a:p>
            <a:pPr eaLnBrk="0" fontAlgn="base" hangingPunct="0">
              <a:spcBef>
                <a:spcPct val="20000"/>
              </a:spcBef>
              <a:spcAft>
                <a:spcPct val="0"/>
              </a:spcAft>
            </a:pPr>
            <a:r>
              <a:rPr lang="en-GB" sz="800" dirty="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 xmlns:p14="http://schemas.microsoft.com/office/powerpoint/2010/main" xmlns:p15="http://schemas.microsoft.com/office/powerpoint/2012/main" xmlns:a16="http://schemas.microsoft.com/office/drawing/2014/main"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Q17.  Were you satisfied with the type of appointment (or appointments) you were offered? </a:t>
            </a:r>
          </a:p>
        </p:txBody>
      </p:sp>
      <p:pic>
        <p:nvPicPr>
          <p:cNvPr id="26" name="Picture 2" descr="R:\Graphics team\Work_2014\ipsos_mori\sri\GPPS\CCG presentation\GPPS_update_logo_white_(emf).emf">
            <a:extLst>
              <a:ext uri="{FF2B5EF4-FFF2-40B4-BE49-F238E27FC236}">
                <a16:creationId xmlns="" xmlns:p14="http://schemas.microsoft.com/office/powerpoint/2010/main" xmlns:p15="http://schemas.microsoft.com/office/powerpoint/2012/main"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 xmlns:p14="http://schemas.microsoft.com/office/powerpoint/2010/main" xmlns:p15="http://schemas.microsoft.com/office/powerpoint/2012/main" xmlns:a16="http://schemas.microsoft.com/office/drawing/2014/main"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 xmlns:p14="http://schemas.microsoft.com/office/powerpoint/2010/main" xmlns:p15="http://schemas.microsoft.com/office/powerpoint/2012/main" xmlns:a16="http://schemas.microsoft.com/office/drawing/2014/main" id="{401C9C17-E14D-4E11-93D0-E529B0C41E89}"/>
              </a:ext>
            </a:extLst>
          </p:cNvPr>
          <p:cNvSpPr txBox="1"/>
          <p:nvPr/>
        </p:nvSpPr>
        <p:spPr>
          <a:xfrm>
            <a:off x="180464" y="1623812"/>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 xmlns:p14="http://schemas.microsoft.com/office/powerpoint/2010/main" xmlns:p15="http://schemas.microsoft.com/office/powerpoint/2012/main" xmlns:a16="http://schemas.microsoft.com/office/drawing/2014/main" id="{5704FD7D-68D3-4779-8321-0E207FF306B3}"/>
              </a:ext>
            </a:extLst>
          </p:cNvPr>
          <p:cNvSpPr txBox="1"/>
          <p:nvPr/>
        </p:nvSpPr>
        <p:spPr>
          <a:xfrm>
            <a:off x="159170" y="5806190"/>
            <a:ext cx="11812260" cy="122042"/>
          </a:xfrm>
          <a:prstGeom prst="rect">
            <a:avLst/>
          </a:prstGeom>
          <a:noFill/>
          <a:effectLst/>
        </p:spPr>
        <p:txBody>
          <a:bodyPr wrap="square" lIns="0" tIns="0" rIns="0" bIns="0" rtlCol="0">
            <a:spAutoFit/>
          </a:bodyPr>
          <a:lstStyle/>
          <a:p>
            <a:r>
              <a:rPr lang="en-GB" sz="800">
                <a:solidFill>
                  <a:srgbClr val="4E5760"/>
                </a:solidFill>
                <a:effectLst/>
              </a:rPr>
              <a:t>Unweighted Base: 2018 (107), 2019 (114)</a:t>
            </a:r>
          </a:p>
        </p:txBody>
      </p:sp>
      <p:sp>
        <p:nvSpPr>
          <p:cNvPr id="14" name="Chart_WeightedBase" descr="Chart_WeightedBase" title="Chart_WeightedBase">
            <a:extLst>
              <a:ext uri="{FF2B5EF4-FFF2-40B4-BE49-F238E27FC236}">
                <a16:creationId xmlns="" xmlns:p14="http://schemas.microsoft.com/office/powerpoint/2010/main" xmlns:p15="http://schemas.microsoft.com/office/powerpoint/2012/main" xmlns:a16="http://schemas.microsoft.com/office/drawing/2014/main" id="{3B4101BB-2882-4212-8DAD-D1A36D2E83A9}"/>
              </a:ext>
            </a:extLst>
          </p:cNvPr>
          <p:cNvSpPr txBox="1"/>
          <p:nvPr/>
        </p:nvSpPr>
        <p:spPr>
          <a:xfrm>
            <a:off x="159170" y="5948519"/>
            <a:ext cx="11812259" cy="122042"/>
          </a:xfrm>
          <a:prstGeom prst="rect">
            <a:avLst/>
          </a:prstGeom>
          <a:noFill/>
          <a:effectLst/>
        </p:spPr>
        <p:txBody>
          <a:bodyPr wrap="square" lIns="0" tIns="0" rIns="0" bIns="0" rtlCol="0">
            <a:spAutoFit/>
          </a:bodyPr>
          <a:lstStyle/>
          <a:p>
            <a:r>
              <a:rPr lang="en-GB" sz="800">
                <a:solidFill>
                  <a:srgbClr val="4E5760"/>
                </a:solidFill>
                <a:effectLst/>
              </a:rPr>
              <a:t>Weighted Base: 2018 (164), 2019 (167)</a:t>
            </a:r>
          </a:p>
        </p:txBody>
      </p:sp>
      <p:sp>
        <p:nvSpPr>
          <p:cNvPr id="11" name="Chart_BaseDescription" descr="Chart_BaseDescription" title="Chart_BaseDescription">
            <a:extLst>
              <a:ext uri="{FF2B5EF4-FFF2-40B4-BE49-F238E27FC236}">
                <a16:creationId xmlns="" xmlns:p14="http://schemas.microsoft.com/office/powerpoint/2010/main" xmlns:p15="http://schemas.microsoft.com/office/powerpoint/2012/main" xmlns:a16="http://schemas.microsoft.com/office/drawing/2014/main" id="{CA8E841F-9C73-4A34-8D8B-55186235C9E4}"/>
              </a:ext>
            </a:extLst>
          </p:cNvPr>
          <p:cNvSpPr txBox="1"/>
          <p:nvPr/>
        </p:nvSpPr>
        <p:spPr>
          <a:xfrm>
            <a:off x="159170" y="5214091"/>
            <a:ext cx="11889480" cy="122042"/>
          </a:xfrm>
          <a:prstGeom prst="rect">
            <a:avLst/>
          </a:prstGeom>
          <a:noFill/>
          <a:effectLst/>
        </p:spPr>
        <p:txBody>
          <a:bodyPr wrap="square" lIns="0" tIns="0" rIns="0" bIns="0" rtlCol="0">
            <a:spAutoFit/>
          </a:bodyPr>
          <a:lstStyle/>
          <a:p>
            <a:r>
              <a:rPr lang="en-GB" sz="800">
                <a:solidFill>
                  <a:schemeClr val="accent2">
                    <a:lumMod val="50000"/>
                  </a:schemeClr>
                </a:solidFill>
                <a:effectLst/>
              </a:rPr>
              <a:t>Base: All patients excluding those who have not tried to make an appointment since being registered</a:t>
            </a:r>
          </a:p>
        </p:txBody>
      </p:sp>
      <p:sp>
        <p:nvSpPr>
          <p:cNvPr id="12" name="Chart_SummaryDescription" descr="Chart_SummaryDescription" title="Chart_SummaryDescription">
            <a:extLst>
              <a:ext uri="{FF2B5EF4-FFF2-40B4-BE49-F238E27FC236}">
                <a16:creationId xmlns="" xmlns:p14="http://schemas.microsoft.com/office/powerpoint/2010/main" xmlns:p15="http://schemas.microsoft.com/office/powerpoint/2012/main" xmlns:a16="http://schemas.microsoft.com/office/drawing/2014/main" id="{5898E149-DE5A-4BA2-AAE9-C3BCD473851F}"/>
              </a:ext>
            </a:extLst>
          </p:cNvPr>
          <p:cNvSpPr txBox="1"/>
          <p:nvPr/>
        </p:nvSpPr>
        <p:spPr>
          <a:xfrm>
            <a:off x="159170" y="5663860"/>
            <a:ext cx="11812259" cy="122042"/>
          </a:xfrm>
          <a:prstGeom prst="rect">
            <a:avLst/>
          </a:prstGeom>
          <a:noFill/>
          <a:effectLst/>
        </p:spPr>
        <p:txBody>
          <a:bodyPr wrap="square" lIns="0" tIns="0" rIns="0" bIns="0" rtlCol="0">
            <a:spAutoFit/>
          </a:bodyPr>
          <a:lstStyle/>
          <a:p>
            <a:r>
              <a:rPr lang="en-GB" sz="800" i="1">
                <a:solidFill>
                  <a:schemeClr val="accent2">
                    <a:lumMod val="50000"/>
                  </a:schemeClr>
                </a:solidFill>
                <a:effectLst/>
              </a:rPr>
              <a:t>Satisfied = Yes, and I accepted an appointment. Dissatisfied = No, but I still took an appointment + No, and I did not take an appointment</a:t>
            </a:r>
          </a:p>
        </p:txBody>
      </p:sp>
      <p:pic>
        <p:nvPicPr>
          <p:cNvPr id="16" name="Picture 15">
            <a:extLst>
              <a:ext uri="{FF2B5EF4-FFF2-40B4-BE49-F238E27FC236}">
                <a16:creationId xmlns="" xmlns:p14="http://schemas.microsoft.com/office/powerpoint/2010/main" xmlns:p15="http://schemas.microsoft.com/office/powerpoint/2012/main"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 xmlns:p14="http://schemas.microsoft.com/office/powerpoint/2010/main" xmlns:p15="http://schemas.microsoft.com/office/powerpoint/2012/main" xmlns:a16="http://schemas.microsoft.com/office/drawing/2014/main"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 xmlns:p14="http://schemas.microsoft.com/office/powerpoint/2010/main" xmlns:p15="http://schemas.microsoft.com/office/powerpoint/2012/main" xmlns:a16="http://schemas.microsoft.com/office/drawing/2014/main" id="{BA833A77-DE6B-4E33-8A83-A74FE26B9C1E}"/>
              </a:ext>
            </a:extLst>
          </p:cNvPr>
          <p:cNvSpPr txBox="1"/>
          <p:nvPr/>
        </p:nvSpPr>
        <p:spPr>
          <a:xfrm>
            <a:off x="159170" y="6091065"/>
            <a:ext cx="11812259" cy="122042"/>
          </a:xfrm>
          <a:prstGeom prst="rect">
            <a:avLst/>
          </a:prstGeom>
          <a:noFill/>
          <a:effectLst/>
        </p:spPr>
        <p:txBody>
          <a:bodyPr wrap="square" lIns="0" tIns="0" rIns="0" bIns="0" rtlCol="0">
            <a:spAutoFit/>
          </a:bodyPr>
          <a:lstStyle/>
          <a:p>
            <a:endParaRPr lang="en-GB" sz="800">
              <a:solidFill>
                <a:srgbClr val="4E5760"/>
              </a:solidFill>
              <a:effectLst/>
            </a:endParaRPr>
          </a:p>
        </p:txBody>
      </p:sp>
      <p:sp>
        <p:nvSpPr>
          <p:cNvPr id="22" name="Chart_Selection" descr="Chart_Selection">
            <a:extLst>
              <a:ext uri="{FF2B5EF4-FFF2-40B4-BE49-F238E27FC236}">
                <a16:creationId xmlns="" xmlns:p14="http://schemas.microsoft.com/office/powerpoint/2010/main" xmlns:p15="http://schemas.microsoft.com/office/powerpoint/2012/main" xmlns:a16="http://schemas.microsoft.com/office/drawing/2014/main" id="{803CBE7F-F161-4FCD-A809-C752B9C7981B}"/>
              </a:ext>
            </a:extLst>
          </p:cNvPr>
          <p:cNvSpPr txBox="1"/>
          <p:nvPr/>
        </p:nvSpPr>
        <p:spPr>
          <a:xfrm>
            <a:off x="180464" y="1464864"/>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Results showing for THE VALLEYS MEDICAL PARTNERSHIP</a:t>
            </a:r>
          </a:p>
        </p:txBody>
      </p:sp>
      <p:graphicFrame>
        <p:nvGraphicFramePr>
          <p:cNvPr id="27" name="ChartObject"/>
          <p:cNvGraphicFramePr/>
          <p:nvPr>
            <p:extLst>
              <p:ext uri="{D42A27DB-BD31-4B8C-83A1-F6EECF244321}">
                <p14:modId xmlns:p14="http://schemas.microsoft.com/office/powerpoint/2010/main" val="1194278941"/>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380505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225222"/>
            <a:ext cx="8186057" cy="123111"/>
          </a:xfrm>
          <a:prstGeom prst="rect">
            <a:avLst/>
          </a:prstGeom>
          <a:effectLst/>
        </p:spPr>
        <p:txBody>
          <a:bodyPr wrap="square" lIns="0" tIns="0" bIns="0">
            <a:spAutoFit/>
          </a:bodyPr>
          <a:lstStyle/>
          <a:p>
            <a:pPr eaLnBrk="0" fontAlgn="base" hangingPunct="0">
              <a:spcBef>
                <a:spcPct val="20000"/>
              </a:spcBef>
              <a:spcAft>
                <a:spcPct val="0"/>
              </a:spcAft>
            </a:pPr>
            <a:r>
              <a:rPr lang="en-GB" sz="8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 xmlns:p14="http://schemas.microsoft.com/office/powerpoint/2010/main" xmlns:p15="http://schemas.microsoft.com/office/powerpoint/2012/main" xmlns:a16="http://schemas.microsoft.com/office/drawing/2014/main"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full results - Q20.  What type of appointment did you get? </a:t>
            </a:r>
          </a:p>
        </p:txBody>
      </p:sp>
      <p:pic>
        <p:nvPicPr>
          <p:cNvPr id="26" name="Picture 2" descr="R:\Graphics team\Work_2014\ipsos_mori\sri\GPPS\CCG presentation\GPPS_update_logo_white_(emf).emf">
            <a:extLst>
              <a:ext uri="{FF2B5EF4-FFF2-40B4-BE49-F238E27FC236}">
                <a16:creationId xmlns="" xmlns:p14="http://schemas.microsoft.com/office/powerpoint/2010/main" xmlns:p15="http://schemas.microsoft.com/office/powerpoint/2012/main"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 xmlns:p14="http://schemas.microsoft.com/office/powerpoint/2010/main" xmlns:p15="http://schemas.microsoft.com/office/powerpoint/2012/main" xmlns:a16="http://schemas.microsoft.com/office/drawing/2014/main"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 xmlns:p14="http://schemas.microsoft.com/office/powerpoint/2010/main" xmlns:p15="http://schemas.microsoft.com/office/powerpoint/2012/main" xmlns:a16="http://schemas.microsoft.com/office/drawing/2014/main" id="{401C9C17-E14D-4E11-93D0-E529B0C41E89}"/>
              </a:ext>
            </a:extLst>
          </p:cNvPr>
          <p:cNvSpPr txBox="1"/>
          <p:nvPr/>
        </p:nvSpPr>
        <p:spPr>
          <a:xfrm>
            <a:off x="180464" y="1623812"/>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 xmlns:p14="http://schemas.microsoft.com/office/powerpoint/2010/main" xmlns:p15="http://schemas.microsoft.com/office/powerpoint/2012/main" xmlns:a16="http://schemas.microsoft.com/office/drawing/2014/main" id="{5704FD7D-68D3-4779-8321-0E207FF306B3}"/>
              </a:ext>
            </a:extLst>
          </p:cNvPr>
          <p:cNvSpPr txBox="1"/>
          <p:nvPr/>
        </p:nvSpPr>
        <p:spPr>
          <a:xfrm>
            <a:off x="159170" y="5806190"/>
            <a:ext cx="11812260" cy="122042"/>
          </a:xfrm>
          <a:prstGeom prst="rect">
            <a:avLst/>
          </a:prstGeom>
          <a:noFill/>
          <a:effectLst/>
        </p:spPr>
        <p:txBody>
          <a:bodyPr wrap="square" lIns="0" tIns="0" rIns="0" bIns="0" rtlCol="0">
            <a:spAutoFit/>
          </a:bodyPr>
          <a:lstStyle/>
          <a:p>
            <a:r>
              <a:rPr lang="en-GB" sz="800">
                <a:solidFill>
                  <a:srgbClr val="4E5760"/>
                </a:solidFill>
                <a:effectLst/>
              </a:rPr>
              <a:t>Unweighted Base: 2018 (90), 2019 (102)</a:t>
            </a:r>
          </a:p>
        </p:txBody>
      </p:sp>
      <p:sp>
        <p:nvSpPr>
          <p:cNvPr id="14" name="Chart_WeightedBase" descr="Chart_WeightedBase" title="Chart_WeightedBase">
            <a:extLst>
              <a:ext uri="{FF2B5EF4-FFF2-40B4-BE49-F238E27FC236}">
                <a16:creationId xmlns="" xmlns:p14="http://schemas.microsoft.com/office/powerpoint/2010/main" xmlns:p15="http://schemas.microsoft.com/office/powerpoint/2012/main" xmlns:a16="http://schemas.microsoft.com/office/drawing/2014/main" id="{3B4101BB-2882-4212-8DAD-D1A36D2E83A9}"/>
              </a:ext>
            </a:extLst>
          </p:cNvPr>
          <p:cNvSpPr txBox="1"/>
          <p:nvPr/>
        </p:nvSpPr>
        <p:spPr>
          <a:xfrm>
            <a:off x="159170" y="5948519"/>
            <a:ext cx="11812259" cy="122042"/>
          </a:xfrm>
          <a:prstGeom prst="rect">
            <a:avLst/>
          </a:prstGeom>
          <a:noFill/>
          <a:effectLst/>
        </p:spPr>
        <p:txBody>
          <a:bodyPr wrap="square" lIns="0" tIns="0" rIns="0" bIns="0" rtlCol="0">
            <a:spAutoFit/>
          </a:bodyPr>
          <a:lstStyle/>
          <a:p>
            <a:r>
              <a:rPr lang="en-GB" sz="800">
                <a:solidFill>
                  <a:srgbClr val="4E5760"/>
                </a:solidFill>
                <a:effectLst/>
              </a:rPr>
              <a:t>Weighted Base: 2018 (138), 2019 (152)</a:t>
            </a:r>
          </a:p>
        </p:txBody>
      </p:sp>
      <p:sp>
        <p:nvSpPr>
          <p:cNvPr id="11" name="Chart_BaseDescription" descr="Chart_BaseDescription" title="Chart_BaseDescription">
            <a:extLst>
              <a:ext uri="{FF2B5EF4-FFF2-40B4-BE49-F238E27FC236}">
                <a16:creationId xmlns="" xmlns:p14="http://schemas.microsoft.com/office/powerpoint/2010/main" xmlns:p15="http://schemas.microsoft.com/office/powerpoint/2012/main" xmlns:a16="http://schemas.microsoft.com/office/drawing/2014/main" id="{CA8E841F-9C73-4A34-8D8B-55186235C9E4}"/>
              </a:ext>
            </a:extLst>
          </p:cNvPr>
          <p:cNvSpPr txBox="1"/>
          <p:nvPr/>
        </p:nvSpPr>
        <p:spPr>
          <a:xfrm>
            <a:off x="159170" y="5214091"/>
            <a:ext cx="11889480" cy="122042"/>
          </a:xfrm>
          <a:prstGeom prst="rect">
            <a:avLst/>
          </a:prstGeom>
          <a:noFill/>
          <a:effectLst/>
        </p:spPr>
        <p:txBody>
          <a:bodyPr wrap="square" lIns="0" tIns="0" rIns="0" bIns="0" rtlCol="0">
            <a:spAutoFit/>
          </a:bodyPr>
          <a:lstStyle/>
          <a:p>
            <a:r>
              <a:rPr lang="en-GB" sz="800">
                <a:solidFill>
                  <a:schemeClr val="accent2">
                    <a:lumMod val="50000"/>
                  </a:schemeClr>
                </a:solidFill>
                <a:effectLst/>
              </a:rPr>
              <a:t>Base: All patients who accepted an appointment</a:t>
            </a:r>
          </a:p>
        </p:txBody>
      </p:sp>
      <p:sp>
        <p:nvSpPr>
          <p:cNvPr id="12" name="Chart_SummaryDescription" descr="Chart_SummaryDescription" title="Chart_SummaryDescription">
            <a:extLst>
              <a:ext uri="{FF2B5EF4-FFF2-40B4-BE49-F238E27FC236}">
                <a16:creationId xmlns="" xmlns:p14="http://schemas.microsoft.com/office/powerpoint/2010/main" xmlns:p15="http://schemas.microsoft.com/office/powerpoint/2012/main" xmlns:a16="http://schemas.microsoft.com/office/drawing/2014/main" id="{5898E149-DE5A-4BA2-AAE9-C3BCD473851F}"/>
              </a:ext>
            </a:extLst>
          </p:cNvPr>
          <p:cNvSpPr txBox="1"/>
          <p:nvPr/>
        </p:nvSpPr>
        <p:spPr>
          <a:xfrm>
            <a:off x="159170" y="5663860"/>
            <a:ext cx="11812259" cy="122042"/>
          </a:xfrm>
          <a:prstGeom prst="rect">
            <a:avLst/>
          </a:prstGeom>
          <a:noFill/>
          <a:effectLst/>
        </p:spPr>
        <p:txBody>
          <a:bodyPr wrap="square" lIns="0" tIns="0" rIns="0" bIns="0" rtlCol="0">
            <a:spAutoFit/>
          </a:bodyPr>
          <a:lstStyle/>
          <a:p>
            <a:endParaRPr lang="en-GB" sz="800" i="1">
              <a:solidFill>
                <a:schemeClr val="accent2">
                  <a:lumMod val="50000"/>
                </a:schemeClr>
              </a:solidFill>
              <a:effectLst/>
            </a:endParaRPr>
          </a:p>
        </p:txBody>
      </p:sp>
      <p:pic>
        <p:nvPicPr>
          <p:cNvPr id="16" name="Picture 15">
            <a:extLst>
              <a:ext uri="{FF2B5EF4-FFF2-40B4-BE49-F238E27FC236}">
                <a16:creationId xmlns="" xmlns:p14="http://schemas.microsoft.com/office/powerpoint/2010/main" xmlns:p15="http://schemas.microsoft.com/office/powerpoint/2012/main"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 xmlns:p14="http://schemas.microsoft.com/office/powerpoint/2010/main" xmlns:p15="http://schemas.microsoft.com/office/powerpoint/2012/main" xmlns:a16="http://schemas.microsoft.com/office/drawing/2014/main"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 xmlns:p14="http://schemas.microsoft.com/office/powerpoint/2010/main" xmlns:p15="http://schemas.microsoft.com/office/powerpoint/2012/main" xmlns:a16="http://schemas.microsoft.com/office/drawing/2014/main" id="{BA833A77-DE6B-4E33-8A83-A74FE26B9C1E}"/>
              </a:ext>
            </a:extLst>
          </p:cNvPr>
          <p:cNvSpPr txBox="1"/>
          <p:nvPr/>
        </p:nvSpPr>
        <p:spPr>
          <a:xfrm>
            <a:off x="159170" y="6091065"/>
            <a:ext cx="11812259" cy="122042"/>
          </a:xfrm>
          <a:prstGeom prst="rect">
            <a:avLst/>
          </a:prstGeom>
          <a:noFill/>
          <a:effectLst/>
        </p:spPr>
        <p:txBody>
          <a:bodyPr wrap="square" lIns="0" tIns="0" rIns="0" bIns="0" rtlCol="0">
            <a:spAutoFit/>
          </a:bodyPr>
          <a:lstStyle/>
          <a:p>
            <a:endParaRPr lang="en-GB" sz="800">
              <a:solidFill>
                <a:srgbClr val="4E5760"/>
              </a:solidFill>
              <a:effectLst/>
            </a:endParaRPr>
          </a:p>
        </p:txBody>
      </p:sp>
      <p:sp>
        <p:nvSpPr>
          <p:cNvPr id="22" name="Chart_Selection" descr="Chart_Selection">
            <a:extLst>
              <a:ext uri="{FF2B5EF4-FFF2-40B4-BE49-F238E27FC236}">
                <a16:creationId xmlns="" xmlns:p14="http://schemas.microsoft.com/office/powerpoint/2010/main" xmlns:p15="http://schemas.microsoft.com/office/powerpoint/2012/main" xmlns:a16="http://schemas.microsoft.com/office/drawing/2014/main" id="{803CBE7F-F161-4FCD-A809-C752B9C7981B}"/>
              </a:ext>
            </a:extLst>
          </p:cNvPr>
          <p:cNvSpPr txBox="1"/>
          <p:nvPr/>
        </p:nvSpPr>
        <p:spPr>
          <a:xfrm>
            <a:off x="180464" y="1464864"/>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Results showing for THE VALLEYS MEDICAL PARTNERSHIP</a:t>
            </a:r>
          </a:p>
        </p:txBody>
      </p:sp>
      <p:graphicFrame>
        <p:nvGraphicFramePr>
          <p:cNvPr id="27" name="ChartObject"/>
          <p:cNvGraphicFramePr/>
          <p:nvPr>
            <p:extLst>
              <p:ext uri="{D42A27DB-BD31-4B8C-83A1-F6EECF244321}">
                <p14:modId xmlns:p14="http://schemas.microsoft.com/office/powerpoint/2010/main" val="3683683658"/>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696406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dirty="0">
                <a:solidFill>
                  <a:srgbClr val="FFFFFF"/>
                </a:solidFill>
                <a:effectLst/>
                <a:latin typeface="Arial"/>
              </a:rPr>
              <a:t>Showing summary results - </a:t>
            </a:r>
            <a:r>
              <a:rPr lang="en-GB" sz="1400" b="1" dirty="0" err="1" smtClean="0">
                <a:solidFill>
                  <a:srgbClr val="FFFFFF"/>
                </a:solidFill>
                <a:effectLst/>
                <a:latin typeface="Arial"/>
              </a:rPr>
              <a:t>Qxx</a:t>
            </a:r>
            <a:r>
              <a:rPr lang="en-GB" sz="1400" b="1" dirty="0" smtClean="0">
                <a:solidFill>
                  <a:srgbClr val="FFFFFF"/>
                </a:solidFill>
                <a:effectLst/>
                <a:latin typeface="Arial"/>
              </a:rPr>
              <a:t>.  Did you take the appointment offered? </a:t>
            </a:r>
            <a:endParaRPr lang="en-GB" sz="1400" b="1" dirty="0">
              <a:solidFill>
                <a:srgbClr val="FFFFFF"/>
              </a:solidFill>
              <a:effectLst/>
              <a:latin typeface="Arial"/>
            </a:endParaRP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(114), Practice 2 (100), Practice 3 (98), CCG 1 (12,822), National (711,867)</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(167), Practice 2 (133), Practice 3 (136), CCG 1 (13,106), National (714,393)</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excluding those who have not tried to make an appointment since being registered</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Satisfied = Yes, and I accepted an appointment. Dissatisfied = No, but I still took an appointment + No, and I did not take an appointment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endParaRPr lang="en-GB" sz="1000">
              <a:solidFill>
                <a:srgbClr val="4E5760"/>
              </a:solidFill>
              <a:effectLst/>
            </a:endParaRPr>
          </a:p>
        </p:txBody>
      </p:sp>
      <p:graphicFrame>
        <p:nvGraphicFramePr>
          <p:cNvPr id="27" name="ChartObject"/>
          <p:cNvGraphicFramePr/>
          <p:nvPr>
            <p:extLst>
              <p:ext uri="{D42A27DB-BD31-4B8C-83A1-F6EECF244321}">
                <p14:modId xmlns:p14="http://schemas.microsoft.com/office/powerpoint/2010/main" val="2632463442"/>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930510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Q22.  Overall, how would you describe your experience of making an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(111), Practice 2 (100), Practice 3 (97), CCG 1 (12,671), National (705,310)</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(164), Practice 2 (133), Practice 3 (135), CCG 1 (12,992), National (708,981)</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excluding those who have not tried to make an appointment since being registered</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Good = Very good + Fairly good. Poor = Fairly poor + Very poor</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endParaRPr lang="en-GB" sz="1000">
              <a:solidFill>
                <a:srgbClr val="4E5760"/>
              </a:solidFill>
              <a:effectLst/>
            </a:endParaRPr>
          </a:p>
        </p:txBody>
      </p:sp>
      <p:graphicFrame>
        <p:nvGraphicFramePr>
          <p:cNvPr id="27" name="ChartObject"/>
          <p:cNvGraphicFramePr/>
          <p:nvPr>
            <p:extLst>
              <p:ext uri="{D42A27DB-BD31-4B8C-83A1-F6EECF244321}">
                <p14:modId xmlns:p14="http://schemas.microsoft.com/office/powerpoint/2010/main" val="3137334095"/>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61" t="43929" r="25179" b="14714"/>
          <a:stretch/>
        </p:blipFill>
        <p:spPr bwMode="auto">
          <a:xfrm>
            <a:off x="791935" y="1428749"/>
            <a:ext cx="9356273" cy="4727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06536" y="1238152"/>
            <a:ext cx="2224767" cy="215444"/>
          </a:xfrm>
          <a:prstGeom prst="rect">
            <a:avLst/>
          </a:prstGeom>
          <a:noFill/>
        </p:spPr>
        <p:txBody>
          <a:bodyPr wrap="square" lIns="0" tIns="0" rIns="0" bIns="0" rtlCol="0">
            <a:spAutoFit/>
          </a:bodyPr>
          <a:lstStyle/>
          <a:p>
            <a:pPr algn="ctr"/>
            <a:r>
              <a:rPr lang="en-GB" sz="1400" b="1" dirty="0" smtClean="0"/>
              <a:t>The Valleys</a:t>
            </a:r>
          </a:p>
        </p:txBody>
      </p:sp>
      <p:sp>
        <p:nvSpPr>
          <p:cNvPr id="5" name="TextBox 4"/>
          <p:cNvSpPr txBox="1"/>
          <p:nvPr/>
        </p:nvSpPr>
        <p:spPr>
          <a:xfrm>
            <a:off x="5531303" y="1237310"/>
            <a:ext cx="2224767" cy="215444"/>
          </a:xfrm>
          <a:prstGeom prst="rect">
            <a:avLst/>
          </a:prstGeom>
          <a:noFill/>
        </p:spPr>
        <p:txBody>
          <a:bodyPr wrap="square" lIns="0" tIns="0" rIns="0" bIns="0" rtlCol="0">
            <a:spAutoFit/>
          </a:bodyPr>
          <a:lstStyle/>
          <a:p>
            <a:pPr algn="ctr"/>
            <a:r>
              <a:rPr lang="en-GB" sz="1400" b="1" dirty="0" err="1" smtClean="0"/>
              <a:t>Kiveton</a:t>
            </a:r>
            <a:r>
              <a:rPr lang="en-GB" sz="1400" b="1" dirty="0" smtClean="0"/>
              <a:t> Park</a:t>
            </a:r>
          </a:p>
        </p:txBody>
      </p:sp>
      <p:sp>
        <p:nvSpPr>
          <p:cNvPr id="6" name="TextBox 5"/>
          <p:cNvSpPr txBox="1"/>
          <p:nvPr/>
        </p:nvSpPr>
        <p:spPr>
          <a:xfrm>
            <a:off x="7766957" y="1238152"/>
            <a:ext cx="2224767" cy="215444"/>
          </a:xfrm>
          <a:prstGeom prst="rect">
            <a:avLst/>
          </a:prstGeom>
          <a:noFill/>
        </p:spPr>
        <p:txBody>
          <a:bodyPr wrap="square" lIns="0" tIns="0" rIns="0" bIns="0" rtlCol="0">
            <a:spAutoFit/>
          </a:bodyPr>
          <a:lstStyle/>
          <a:p>
            <a:pPr algn="ctr"/>
            <a:r>
              <a:rPr lang="en-GB" sz="1400" b="1" dirty="0" smtClean="0"/>
              <a:t>Springs</a:t>
            </a:r>
          </a:p>
        </p:txBody>
      </p:sp>
    </p:spTree>
    <p:extLst>
      <p:ext uri="{BB962C8B-B14F-4D97-AF65-F5344CB8AC3E}">
        <p14:creationId xmlns:p14="http://schemas.microsoft.com/office/powerpoint/2010/main" val="116611261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225222"/>
            <a:ext cx="8186057" cy="123111"/>
          </a:xfrm>
          <a:prstGeom prst="rect">
            <a:avLst/>
          </a:prstGeom>
          <a:effectLst/>
        </p:spPr>
        <p:txBody>
          <a:bodyPr wrap="square" lIns="0" tIns="0" bIns="0">
            <a:spAutoFit/>
          </a:bodyPr>
          <a:lstStyle/>
          <a:p>
            <a:pPr eaLnBrk="0" fontAlgn="base" hangingPunct="0">
              <a:spcBef>
                <a:spcPct val="20000"/>
              </a:spcBef>
              <a:spcAft>
                <a:spcPct val="0"/>
              </a:spcAft>
            </a:pPr>
            <a:r>
              <a:rPr lang="en-GB" sz="8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 xmlns:p14="http://schemas.microsoft.com/office/powerpoint/2010/main" xmlns:p15="http://schemas.microsoft.com/office/powerpoint/2012/main" xmlns:a16="http://schemas.microsoft.com/office/drawing/2014/main"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Q22.  Overall, how would you describe your experience of making an appointment? </a:t>
            </a:r>
          </a:p>
        </p:txBody>
      </p:sp>
      <p:pic>
        <p:nvPicPr>
          <p:cNvPr id="26" name="Picture 2" descr="R:\Graphics team\Work_2014\ipsos_mori\sri\GPPS\CCG presentation\GPPS_update_logo_white_(emf).emf">
            <a:extLst>
              <a:ext uri="{FF2B5EF4-FFF2-40B4-BE49-F238E27FC236}">
                <a16:creationId xmlns="" xmlns:p14="http://schemas.microsoft.com/office/powerpoint/2010/main" xmlns:p15="http://schemas.microsoft.com/office/powerpoint/2012/main"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 xmlns:p14="http://schemas.microsoft.com/office/powerpoint/2010/main" xmlns:p15="http://schemas.microsoft.com/office/powerpoint/2012/main" xmlns:a16="http://schemas.microsoft.com/office/drawing/2014/main"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 xmlns:p14="http://schemas.microsoft.com/office/powerpoint/2010/main" xmlns:p15="http://schemas.microsoft.com/office/powerpoint/2012/main" xmlns:a16="http://schemas.microsoft.com/office/drawing/2014/main" id="{401C9C17-E14D-4E11-93D0-E529B0C41E89}"/>
              </a:ext>
            </a:extLst>
          </p:cNvPr>
          <p:cNvSpPr txBox="1"/>
          <p:nvPr/>
        </p:nvSpPr>
        <p:spPr>
          <a:xfrm>
            <a:off x="180464" y="1623812"/>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 xmlns:p14="http://schemas.microsoft.com/office/powerpoint/2010/main" xmlns:p15="http://schemas.microsoft.com/office/powerpoint/2012/main" xmlns:a16="http://schemas.microsoft.com/office/drawing/2014/main" id="{5704FD7D-68D3-4779-8321-0E207FF306B3}"/>
              </a:ext>
            </a:extLst>
          </p:cNvPr>
          <p:cNvSpPr txBox="1"/>
          <p:nvPr/>
        </p:nvSpPr>
        <p:spPr>
          <a:xfrm>
            <a:off x="159170" y="5806190"/>
            <a:ext cx="11812260" cy="122042"/>
          </a:xfrm>
          <a:prstGeom prst="rect">
            <a:avLst/>
          </a:prstGeom>
          <a:noFill/>
          <a:effectLst/>
        </p:spPr>
        <p:txBody>
          <a:bodyPr wrap="square" lIns="0" tIns="0" rIns="0" bIns="0" rtlCol="0">
            <a:spAutoFit/>
          </a:bodyPr>
          <a:lstStyle/>
          <a:p>
            <a:r>
              <a:rPr lang="en-GB" sz="800">
                <a:solidFill>
                  <a:srgbClr val="4E5760"/>
                </a:solidFill>
                <a:effectLst/>
              </a:rPr>
              <a:t>Unweighted Base: 2018 (108), 2019 (111)</a:t>
            </a:r>
          </a:p>
        </p:txBody>
      </p:sp>
      <p:sp>
        <p:nvSpPr>
          <p:cNvPr id="14" name="Chart_WeightedBase" descr="Chart_WeightedBase" title="Chart_WeightedBase">
            <a:extLst>
              <a:ext uri="{FF2B5EF4-FFF2-40B4-BE49-F238E27FC236}">
                <a16:creationId xmlns="" xmlns:p14="http://schemas.microsoft.com/office/powerpoint/2010/main" xmlns:p15="http://schemas.microsoft.com/office/powerpoint/2012/main" xmlns:a16="http://schemas.microsoft.com/office/drawing/2014/main" id="{3B4101BB-2882-4212-8DAD-D1A36D2E83A9}"/>
              </a:ext>
            </a:extLst>
          </p:cNvPr>
          <p:cNvSpPr txBox="1"/>
          <p:nvPr/>
        </p:nvSpPr>
        <p:spPr>
          <a:xfrm>
            <a:off x="159170" y="5948519"/>
            <a:ext cx="11812259" cy="122042"/>
          </a:xfrm>
          <a:prstGeom prst="rect">
            <a:avLst/>
          </a:prstGeom>
          <a:noFill/>
          <a:effectLst/>
        </p:spPr>
        <p:txBody>
          <a:bodyPr wrap="square" lIns="0" tIns="0" rIns="0" bIns="0" rtlCol="0">
            <a:spAutoFit/>
          </a:bodyPr>
          <a:lstStyle/>
          <a:p>
            <a:r>
              <a:rPr lang="en-GB" sz="800">
                <a:solidFill>
                  <a:srgbClr val="4E5760"/>
                </a:solidFill>
                <a:effectLst/>
              </a:rPr>
              <a:t>Weighted Base: 2018 (165), 2019 (164)</a:t>
            </a:r>
          </a:p>
        </p:txBody>
      </p:sp>
      <p:sp>
        <p:nvSpPr>
          <p:cNvPr id="11" name="Chart_BaseDescription" descr="Chart_BaseDescription" title="Chart_BaseDescription">
            <a:extLst>
              <a:ext uri="{FF2B5EF4-FFF2-40B4-BE49-F238E27FC236}">
                <a16:creationId xmlns="" xmlns:p14="http://schemas.microsoft.com/office/powerpoint/2010/main" xmlns:p15="http://schemas.microsoft.com/office/powerpoint/2012/main" xmlns:a16="http://schemas.microsoft.com/office/drawing/2014/main" id="{CA8E841F-9C73-4A34-8D8B-55186235C9E4}"/>
              </a:ext>
            </a:extLst>
          </p:cNvPr>
          <p:cNvSpPr txBox="1"/>
          <p:nvPr/>
        </p:nvSpPr>
        <p:spPr>
          <a:xfrm>
            <a:off x="159170" y="5214091"/>
            <a:ext cx="11889480" cy="122042"/>
          </a:xfrm>
          <a:prstGeom prst="rect">
            <a:avLst/>
          </a:prstGeom>
          <a:noFill/>
          <a:effectLst/>
        </p:spPr>
        <p:txBody>
          <a:bodyPr wrap="square" lIns="0" tIns="0" rIns="0" bIns="0" rtlCol="0">
            <a:spAutoFit/>
          </a:bodyPr>
          <a:lstStyle/>
          <a:p>
            <a:r>
              <a:rPr lang="en-GB" sz="800">
                <a:solidFill>
                  <a:schemeClr val="accent2">
                    <a:lumMod val="50000"/>
                  </a:schemeClr>
                </a:solidFill>
                <a:effectLst/>
              </a:rPr>
              <a:t>Base: All patients excluding those who have not tried to make an appointment since being registered</a:t>
            </a:r>
          </a:p>
        </p:txBody>
      </p:sp>
      <p:sp>
        <p:nvSpPr>
          <p:cNvPr id="12" name="Chart_SummaryDescription" descr="Chart_SummaryDescription" title="Chart_SummaryDescription">
            <a:extLst>
              <a:ext uri="{FF2B5EF4-FFF2-40B4-BE49-F238E27FC236}">
                <a16:creationId xmlns="" xmlns:p14="http://schemas.microsoft.com/office/powerpoint/2010/main" xmlns:p15="http://schemas.microsoft.com/office/powerpoint/2012/main" xmlns:a16="http://schemas.microsoft.com/office/drawing/2014/main" id="{5898E149-DE5A-4BA2-AAE9-C3BCD473851F}"/>
              </a:ext>
            </a:extLst>
          </p:cNvPr>
          <p:cNvSpPr txBox="1"/>
          <p:nvPr/>
        </p:nvSpPr>
        <p:spPr>
          <a:xfrm>
            <a:off x="159170" y="5663860"/>
            <a:ext cx="11812259" cy="122042"/>
          </a:xfrm>
          <a:prstGeom prst="rect">
            <a:avLst/>
          </a:prstGeom>
          <a:noFill/>
          <a:effectLst/>
        </p:spPr>
        <p:txBody>
          <a:bodyPr wrap="square" lIns="0" tIns="0" rIns="0" bIns="0" rtlCol="0">
            <a:spAutoFit/>
          </a:bodyPr>
          <a:lstStyle/>
          <a:p>
            <a:r>
              <a:rPr lang="en-GB" sz="800" i="1">
                <a:solidFill>
                  <a:schemeClr val="accent2">
                    <a:lumMod val="50000"/>
                  </a:schemeClr>
                </a:solidFill>
                <a:effectLst/>
              </a:rPr>
              <a:t>Good = Very good + Fairly good. Poor = Fairly poor + Very poor</a:t>
            </a:r>
          </a:p>
        </p:txBody>
      </p:sp>
      <p:pic>
        <p:nvPicPr>
          <p:cNvPr id="16" name="Picture 15">
            <a:extLst>
              <a:ext uri="{FF2B5EF4-FFF2-40B4-BE49-F238E27FC236}">
                <a16:creationId xmlns="" xmlns:p14="http://schemas.microsoft.com/office/powerpoint/2010/main" xmlns:p15="http://schemas.microsoft.com/office/powerpoint/2012/main"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 xmlns:p14="http://schemas.microsoft.com/office/powerpoint/2010/main" xmlns:p15="http://schemas.microsoft.com/office/powerpoint/2012/main" xmlns:a16="http://schemas.microsoft.com/office/drawing/2014/main"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 xmlns:p14="http://schemas.microsoft.com/office/powerpoint/2010/main" xmlns:p15="http://schemas.microsoft.com/office/powerpoint/2012/main" xmlns:a16="http://schemas.microsoft.com/office/drawing/2014/main" id="{BA833A77-DE6B-4E33-8A83-A74FE26B9C1E}"/>
              </a:ext>
            </a:extLst>
          </p:cNvPr>
          <p:cNvSpPr txBox="1"/>
          <p:nvPr/>
        </p:nvSpPr>
        <p:spPr>
          <a:xfrm>
            <a:off x="159170" y="6091065"/>
            <a:ext cx="11812259" cy="122042"/>
          </a:xfrm>
          <a:prstGeom prst="rect">
            <a:avLst/>
          </a:prstGeom>
          <a:noFill/>
          <a:effectLst/>
        </p:spPr>
        <p:txBody>
          <a:bodyPr wrap="square" lIns="0" tIns="0" rIns="0" bIns="0" rtlCol="0">
            <a:spAutoFit/>
          </a:bodyPr>
          <a:lstStyle/>
          <a:p>
            <a:endParaRPr lang="en-GB" sz="800">
              <a:solidFill>
                <a:srgbClr val="4E5760"/>
              </a:solidFill>
              <a:effectLst/>
            </a:endParaRPr>
          </a:p>
        </p:txBody>
      </p:sp>
      <p:sp>
        <p:nvSpPr>
          <p:cNvPr id="22" name="Chart_Selection" descr="Chart_Selection">
            <a:extLst>
              <a:ext uri="{FF2B5EF4-FFF2-40B4-BE49-F238E27FC236}">
                <a16:creationId xmlns="" xmlns:p14="http://schemas.microsoft.com/office/powerpoint/2010/main" xmlns:p15="http://schemas.microsoft.com/office/powerpoint/2012/main" xmlns:a16="http://schemas.microsoft.com/office/drawing/2014/main" id="{803CBE7F-F161-4FCD-A809-C752B9C7981B}"/>
              </a:ext>
            </a:extLst>
          </p:cNvPr>
          <p:cNvSpPr txBox="1"/>
          <p:nvPr/>
        </p:nvSpPr>
        <p:spPr>
          <a:xfrm>
            <a:off x="180464" y="1464864"/>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Results showing for THE VALLEYS MEDICAL PARTNERSHIP</a:t>
            </a:r>
          </a:p>
        </p:txBody>
      </p:sp>
      <p:graphicFrame>
        <p:nvGraphicFramePr>
          <p:cNvPr id="27" name="ChartObject"/>
          <p:cNvGraphicFramePr/>
          <p:nvPr>
            <p:extLst>
              <p:ext uri="{D42A27DB-BD31-4B8C-83A1-F6EECF244321}">
                <p14:modId xmlns:p14="http://schemas.microsoft.com/office/powerpoint/2010/main" val="3758474522"/>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0942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Q25.  How long after your appointment time did you wait to see or speak to a healthcare professional?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(95), Practice 2 (89), Practice 3 (96), CCG 1 (11,163), National (618,419)</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(133), Practice 2 (117), Practice 3 (129), CCG 1 (11,319), National (613,452)</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can't remember and I didn't have an appointment at a set time</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15 minutes or less = 5 minutes or less + Between  5 and 15 minutes. More than 15 minutes = 15 to 30 minutes + More than 30 minutes</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"I didn’t have an appointment at a set time" or "Can’t remember" (weighted): Practice 1 (32), Practice 2 (15), Practice 3 (16), CCG 1 (1,964),  National (104,927)</a:t>
            </a:r>
          </a:p>
        </p:txBody>
      </p:sp>
      <p:graphicFrame>
        <p:nvGraphicFramePr>
          <p:cNvPr id="27" name="ChartObject"/>
          <p:cNvGraphicFramePr/>
          <p:nvPr>
            <p:extLst>
              <p:ext uri="{D42A27DB-BD31-4B8C-83A1-F6EECF244321}">
                <p14:modId xmlns:p14="http://schemas.microsoft.com/office/powerpoint/2010/main" val="2373975303"/>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Q26a.  Last time you had a general practice appointment, how good was the healthcare professional at giving you enough time?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(114), Practice 2 (100), Practice 3 (105), CCG 1 (12,933), National (717,030)</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(169), Practice 2 (133), Practice 3 (144), CCG 1 (13,203), National (716,885)</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doesn't apply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Good = Very good + Good. Poor = Poor + Very poor</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"Doesn’t apply" (weighted): Practice 1 (0), Practice 2 (1), Practice 3 (0), CCG 1 (178),  National (7,923)</a:t>
            </a:r>
          </a:p>
        </p:txBody>
      </p:sp>
      <p:graphicFrame>
        <p:nvGraphicFramePr>
          <p:cNvPr id="27" name="ChartObject"/>
          <p:cNvGraphicFramePr/>
          <p:nvPr>
            <p:extLst>
              <p:ext uri="{D42A27DB-BD31-4B8C-83A1-F6EECF244321}">
                <p14:modId xmlns:p14="http://schemas.microsoft.com/office/powerpoint/2010/main" val="231960580"/>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dirty="0">
                <a:solidFill>
                  <a:srgbClr val="FFFFFF"/>
                </a:solidFill>
                <a:effectLst/>
                <a:latin typeface="Arial"/>
              </a:rPr>
              <a:t>Showing summary results </a:t>
            </a:r>
            <a:r>
              <a:rPr lang="en-GB" sz="1400" b="1" dirty="0" smtClean="0">
                <a:solidFill>
                  <a:srgbClr val="FFFFFF"/>
                </a:solidFill>
                <a:effectLst/>
                <a:latin typeface="Arial"/>
              </a:rPr>
              <a:t>– Response Breakdown</a:t>
            </a:r>
            <a:endParaRPr lang="en-GB" sz="1400" b="1" dirty="0">
              <a:solidFill>
                <a:srgbClr val="FFFFFF"/>
              </a:solidFill>
              <a:effectLst/>
              <a:latin typeface="Arial"/>
            </a:endParaRP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210358" y="5248587"/>
            <a:ext cx="11812259" cy="152552"/>
          </a:xfrm>
          <a:prstGeom prst="rect">
            <a:avLst/>
          </a:prstGeom>
          <a:noFill/>
          <a:effectLst/>
        </p:spPr>
        <p:txBody>
          <a:bodyPr wrap="square" lIns="0" tIns="0" rIns="0" bIns="0" rtlCol="0">
            <a:spAutoFit/>
          </a:bodyPr>
          <a:lstStyle/>
          <a:p>
            <a:r>
              <a:rPr lang="en-GB" sz="1000" dirty="0" smtClean="0">
                <a:solidFill>
                  <a:srgbClr val="4E5760"/>
                </a:solidFill>
                <a:effectLst/>
              </a:rPr>
              <a:t>The Valleys – 272 surveys sent out		116 surveys returned</a:t>
            </a:r>
            <a:endParaRPr lang="en-GB" sz="1000" dirty="0">
              <a:solidFill>
                <a:srgbClr val="4E5760"/>
              </a:solidFill>
              <a:effectLst/>
            </a:endParaRP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graphicFrame>
        <p:nvGraphicFramePr>
          <p:cNvPr id="27" name="ChartObject"/>
          <p:cNvGraphicFramePr/>
          <p:nvPr>
            <p:extLst>
              <p:ext uri="{D42A27DB-BD31-4B8C-83A1-F6EECF244321}">
                <p14:modId xmlns:p14="http://schemas.microsoft.com/office/powerpoint/2010/main" val="439670494"/>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
        <p:nvSpPr>
          <p:cNvPr id="20"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227076" y="5479908"/>
            <a:ext cx="11812259" cy="152552"/>
          </a:xfrm>
          <a:prstGeom prst="rect">
            <a:avLst/>
          </a:prstGeom>
          <a:noFill/>
          <a:effectLst/>
        </p:spPr>
        <p:txBody>
          <a:bodyPr wrap="square" lIns="0" tIns="0" rIns="0" bIns="0" rtlCol="0">
            <a:spAutoFit/>
          </a:bodyPr>
          <a:lstStyle/>
          <a:p>
            <a:r>
              <a:rPr lang="en-GB" sz="1000" dirty="0" err="1" smtClean="0">
                <a:solidFill>
                  <a:srgbClr val="4E5760"/>
                </a:solidFill>
                <a:effectLst/>
              </a:rPr>
              <a:t>Kiveton</a:t>
            </a:r>
            <a:r>
              <a:rPr lang="en-GB" sz="1000" dirty="0" smtClean="0">
                <a:solidFill>
                  <a:srgbClr val="4E5760"/>
                </a:solidFill>
                <a:effectLst/>
              </a:rPr>
              <a:t> Park – 248 surveys sent out		111 surveys returned</a:t>
            </a:r>
            <a:endParaRPr lang="en-GB" sz="1000" dirty="0">
              <a:solidFill>
                <a:srgbClr val="4E5760"/>
              </a:solidFill>
              <a:effectLst/>
            </a:endParaRPr>
          </a:p>
        </p:txBody>
      </p:sp>
      <p:sp>
        <p:nvSpPr>
          <p:cNvPr id="21"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227076" y="5922922"/>
            <a:ext cx="11812259" cy="152552"/>
          </a:xfrm>
          <a:prstGeom prst="rect">
            <a:avLst/>
          </a:prstGeom>
          <a:noFill/>
          <a:effectLst/>
        </p:spPr>
        <p:txBody>
          <a:bodyPr wrap="square" lIns="0" tIns="0" rIns="0" bIns="0" rtlCol="0">
            <a:spAutoFit/>
          </a:bodyPr>
          <a:lstStyle/>
          <a:p>
            <a:r>
              <a:rPr lang="en-GB" sz="1000" dirty="0" smtClean="0">
                <a:solidFill>
                  <a:srgbClr val="4E5760"/>
                </a:solidFill>
              </a:rPr>
              <a:t>NHS Derby and Derbyshire CCG </a:t>
            </a:r>
            <a:r>
              <a:rPr lang="en-GB" sz="1000" dirty="0" smtClean="0">
                <a:solidFill>
                  <a:srgbClr val="4E5760"/>
                </a:solidFill>
                <a:effectLst/>
              </a:rPr>
              <a:t>– 33,107 surveys sent out	13,767 surveys returned</a:t>
            </a:r>
            <a:endParaRPr lang="en-GB" sz="1000" dirty="0">
              <a:solidFill>
                <a:srgbClr val="4E5760"/>
              </a:solidFill>
              <a:effectLst/>
            </a:endParaRPr>
          </a:p>
        </p:txBody>
      </p:sp>
      <p:sp>
        <p:nvSpPr>
          <p:cNvPr id="22"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227076" y="5721241"/>
            <a:ext cx="11812259" cy="152552"/>
          </a:xfrm>
          <a:prstGeom prst="rect">
            <a:avLst/>
          </a:prstGeom>
          <a:noFill/>
          <a:effectLst/>
        </p:spPr>
        <p:txBody>
          <a:bodyPr wrap="square" lIns="0" tIns="0" rIns="0" bIns="0" rtlCol="0">
            <a:spAutoFit/>
          </a:bodyPr>
          <a:lstStyle/>
          <a:p>
            <a:r>
              <a:rPr lang="en-GB" sz="1000" dirty="0" smtClean="0">
                <a:solidFill>
                  <a:srgbClr val="4E5760"/>
                </a:solidFill>
                <a:effectLst/>
              </a:rPr>
              <a:t>Springs Health Centre – 270 surveys sent out		107 surveys returned</a:t>
            </a:r>
            <a:endParaRPr lang="en-GB" sz="1000" dirty="0">
              <a:solidFill>
                <a:srgbClr val="4E5760"/>
              </a:solidFill>
              <a:effectLst/>
            </a:endParaRPr>
          </a:p>
        </p:txBody>
      </p:sp>
      <p:sp>
        <p:nvSpPr>
          <p:cNvPr id="23"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227076" y="6104010"/>
            <a:ext cx="11812259" cy="152552"/>
          </a:xfrm>
          <a:prstGeom prst="rect">
            <a:avLst/>
          </a:prstGeom>
          <a:noFill/>
          <a:effectLst/>
        </p:spPr>
        <p:txBody>
          <a:bodyPr wrap="square" lIns="0" tIns="0" rIns="0" bIns="0" rtlCol="0">
            <a:spAutoFit/>
          </a:bodyPr>
          <a:lstStyle/>
          <a:p>
            <a:r>
              <a:rPr lang="en-GB" sz="1000" dirty="0" smtClean="0">
                <a:solidFill>
                  <a:srgbClr val="4E5760"/>
                </a:solidFill>
                <a:effectLst/>
              </a:rPr>
              <a:t>National – 2.32 million surveys sent out		770,512 surveys returned</a:t>
            </a:r>
            <a:endParaRPr lang="en-GB" sz="1000" dirty="0">
              <a:solidFill>
                <a:srgbClr val="4E5760"/>
              </a:solidFill>
              <a:effectLst/>
            </a:endParaRPr>
          </a:p>
        </p:txBody>
      </p:sp>
    </p:spTree>
    <p:extLst>
      <p:ext uri="{BB962C8B-B14F-4D97-AF65-F5344CB8AC3E}">
        <p14:creationId xmlns:p14="http://schemas.microsoft.com/office/powerpoint/2010/main" val="274565952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Q26b.  Last time you had a general practice appointment, how good was the healthcare professional at listening to you?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(114), Practice 2 (101), Practice 3 (105), CCG 1 (12,928), National (715,282)</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(169), Practice 2 (133), Practice 3 (144), CCG 1 (13,239), National (716,337)</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doesn't apply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Good = Very good + Good. Poor = Poor + Very poor</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"Doesn’t apply" (weighted): Practice 1 (0), Practice 2 (0), Practice 3 (0), CCG 1 (134),  National (7,396)</a:t>
            </a:r>
          </a:p>
        </p:txBody>
      </p:sp>
      <p:graphicFrame>
        <p:nvGraphicFramePr>
          <p:cNvPr id="27" name="ChartObject"/>
          <p:cNvGraphicFramePr/>
          <p:nvPr>
            <p:extLst>
              <p:ext uri="{D42A27DB-BD31-4B8C-83A1-F6EECF244321}">
                <p14:modId xmlns:p14="http://schemas.microsoft.com/office/powerpoint/2010/main" val="1328165708"/>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Q26c.  Last time you had a general practice appointment, how good was the healthcare professional at treating you with care and concern?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(114), Practice 2 (101), Practice 3 (105), CCG 1 (12,954), National (717,062)</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(169), Practice 2 (133), Practice 3 (144), CCG 1 (13,232), National (717,472)</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doesn't apply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Good = Very good + Good. Poor = Poor + Very poor</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"Doesn’t apply" (weighted): Practice 1 (0), Practice 2 (0), Practice 3 (0), CCG 1 (142),  National (6,497)</a:t>
            </a:r>
          </a:p>
        </p:txBody>
      </p:sp>
      <p:graphicFrame>
        <p:nvGraphicFramePr>
          <p:cNvPr id="27" name="ChartObject"/>
          <p:cNvGraphicFramePr/>
          <p:nvPr>
            <p:extLst>
              <p:ext uri="{D42A27DB-BD31-4B8C-83A1-F6EECF244321}">
                <p14:modId xmlns:p14="http://schemas.microsoft.com/office/powerpoint/2010/main" val="417977945"/>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Q27.  During your last general practice appointment, did you feel that the healthcare professional recognised and/or understood any mental health needs that you might have had?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(40), Practice 2 (39), Practice 3 (40), CCG 1 (4,925), National (284,999)</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(62), Practice 2 (54), Practice 3 (57), CCG 1 (5,379), National (300,838)</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those who did not have any mental health needs and who say this did not apply to their last appointment</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Yes = Yes, definitely + Yes, to some extent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"I did not have any mental health needs" or "Did not apply to my last appointment" (weighted): Practice 1 (107), Practice 2 (79), Practice 3 (87), CCG 1 (7,815),  National (413,781)</a:t>
            </a:r>
          </a:p>
        </p:txBody>
      </p:sp>
      <p:graphicFrame>
        <p:nvGraphicFramePr>
          <p:cNvPr id="27" name="ChartObject"/>
          <p:cNvGraphicFramePr/>
          <p:nvPr>
            <p:extLst>
              <p:ext uri="{D42A27DB-BD31-4B8C-83A1-F6EECF244321}">
                <p14:modId xmlns:p14="http://schemas.microsoft.com/office/powerpoint/2010/main" val="1516901239"/>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Q28.  During your last general practice appointment, were you involved as much as you wanted to be in decisions about your care and treatment?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(105), Practice 2 (85), Practice 3 (98), CCG 1 (11,564), National (637,385)</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(149), Practice 2 (110), Practice 3 (133), CCG 1 (11,695), National (632,960)</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don't know and doesn't apply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Yes = Yes, definitely + Yes, to some extent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"Don’t know" or "doesn’t apply" (weighted): Practice 1 (19), Practice 2 (22), Practice 3 (11), CCG 1 (1,649),  National (89,144)</a:t>
            </a:r>
          </a:p>
        </p:txBody>
      </p:sp>
      <p:graphicFrame>
        <p:nvGraphicFramePr>
          <p:cNvPr id="27" name="ChartObject"/>
          <p:cNvGraphicFramePr/>
          <p:nvPr>
            <p:extLst>
              <p:ext uri="{D42A27DB-BD31-4B8C-83A1-F6EECF244321}">
                <p14:modId xmlns:p14="http://schemas.microsoft.com/office/powerpoint/2010/main" val="2055628535"/>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Q29.  During your last general practice appointment, did you have confidence and trust in the healthcare professional you saw or spoke to?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(114), Practice 2 (96), Practice 3 (105), CCG 1 (12,762), National (705,397)</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(169), Practice 2 (128), Practice 3 (144), CCG 1 (12,994), National (703,704)</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don't know /can't say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Yes = Yes, definitely + Yes, to some extent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"Don’t know" or "can’t say" (weighted): Practice 1 (0), Practice 2 (5), Practice 3 (0), CCG 1 (345),  National (19,170)</a:t>
            </a:r>
          </a:p>
        </p:txBody>
      </p:sp>
      <p:graphicFrame>
        <p:nvGraphicFramePr>
          <p:cNvPr id="27" name="ChartObject"/>
          <p:cNvGraphicFramePr/>
          <p:nvPr>
            <p:extLst>
              <p:ext uri="{D42A27DB-BD31-4B8C-83A1-F6EECF244321}">
                <p14:modId xmlns:p14="http://schemas.microsoft.com/office/powerpoint/2010/main" val="1962056457"/>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Q30.  Thinking about the reason for your last general practice appointment, were your needs met?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(112), Practice 2 (99), Practice 3 (103), CCG 1 (12,810), National (706,338)</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(167), Practice 2 (129), Practice 3 (141), CCG 1 (13,035), National (705,062)</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who had an appointment in the last 12 months, excluding don't know /can't say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Yes = Yes, definitely + Yes, to some extent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"Don’t know" or "can’t say" (weighted): Practice 1 (2), Practice 2 (4), Practice 3 (3), CCG 1 (285),  National (16,936)</a:t>
            </a:r>
          </a:p>
        </p:txBody>
      </p:sp>
      <p:graphicFrame>
        <p:nvGraphicFramePr>
          <p:cNvPr id="27" name="ChartObject"/>
          <p:cNvGraphicFramePr/>
          <p:nvPr>
            <p:extLst>
              <p:ext uri="{D42A27DB-BD31-4B8C-83A1-F6EECF244321}">
                <p14:modId xmlns:p14="http://schemas.microsoft.com/office/powerpoint/2010/main" val="3153936388"/>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Q31.  Overall, how would you describe your experience of your GP practice?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(115), Practice 2 (107), Practice 3 (110), CCG 1 (13,580), National (760,037)</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(170), Practice 2 (142), Practice 3 (153), CCG 1 (13,884), National (761,244)</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Good = Very good + Fairly good. Poor = Fairly poor + Very poor</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endParaRPr lang="en-GB" sz="1000">
              <a:solidFill>
                <a:srgbClr val="4E5760"/>
              </a:solidFill>
              <a:effectLst/>
            </a:endParaRPr>
          </a:p>
        </p:txBody>
      </p:sp>
      <p:graphicFrame>
        <p:nvGraphicFramePr>
          <p:cNvPr id="27" name="ChartObject"/>
          <p:cNvGraphicFramePr/>
          <p:nvPr>
            <p:extLst>
              <p:ext uri="{D42A27DB-BD31-4B8C-83A1-F6EECF244321}">
                <p14:modId xmlns:p14="http://schemas.microsoft.com/office/powerpoint/2010/main" val="4023246076"/>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225222"/>
            <a:ext cx="8186057" cy="123111"/>
          </a:xfrm>
          <a:prstGeom prst="rect">
            <a:avLst/>
          </a:prstGeom>
          <a:effectLst/>
        </p:spPr>
        <p:txBody>
          <a:bodyPr wrap="square" lIns="0" tIns="0" bIns="0">
            <a:spAutoFit/>
          </a:bodyPr>
          <a:lstStyle/>
          <a:p>
            <a:pPr eaLnBrk="0" fontAlgn="base" hangingPunct="0">
              <a:spcBef>
                <a:spcPct val="20000"/>
              </a:spcBef>
              <a:spcAft>
                <a:spcPct val="0"/>
              </a:spcAft>
            </a:pPr>
            <a:r>
              <a:rPr lang="en-GB" sz="8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 xmlns:p14="http://schemas.microsoft.com/office/powerpoint/2010/main" xmlns:p15="http://schemas.microsoft.com/office/powerpoint/2012/main" xmlns:a16="http://schemas.microsoft.com/office/drawing/2014/main"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Q31.  Overall, how would you describe your experience of your GP practice? </a:t>
            </a:r>
          </a:p>
        </p:txBody>
      </p:sp>
      <p:pic>
        <p:nvPicPr>
          <p:cNvPr id="26" name="Picture 2" descr="R:\Graphics team\Work_2014\ipsos_mori\sri\GPPS\CCG presentation\GPPS_update_logo_white_(emf).emf">
            <a:extLst>
              <a:ext uri="{FF2B5EF4-FFF2-40B4-BE49-F238E27FC236}">
                <a16:creationId xmlns="" xmlns:p14="http://schemas.microsoft.com/office/powerpoint/2010/main" xmlns:p15="http://schemas.microsoft.com/office/powerpoint/2012/main"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 xmlns:p14="http://schemas.microsoft.com/office/powerpoint/2010/main" xmlns:p15="http://schemas.microsoft.com/office/powerpoint/2012/main" xmlns:a16="http://schemas.microsoft.com/office/drawing/2014/main"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 xmlns:p14="http://schemas.microsoft.com/office/powerpoint/2010/main" xmlns:p15="http://schemas.microsoft.com/office/powerpoint/2012/main" xmlns:a16="http://schemas.microsoft.com/office/drawing/2014/main" id="{401C9C17-E14D-4E11-93D0-E529B0C41E89}"/>
              </a:ext>
            </a:extLst>
          </p:cNvPr>
          <p:cNvSpPr txBox="1"/>
          <p:nvPr/>
        </p:nvSpPr>
        <p:spPr>
          <a:xfrm>
            <a:off x="180464" y="1623812"/>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 xmlns:p14="http://schemas.microsoft.com/office/powerpoint/2010/main" xmlns:p15="http://schemas.microsoft.com/office/powerpoint/2012/main" xmlns:a16="http://schemas.microsoft.com/office/drawing/2014/main" id="{5704FD7D-68D3-4779-8321-0E207FF306B3}"/>
              </a:ext>
            </a:extLst>
          </p:cNvPr>
          <p:cNvSpPr txBox="1"/>
          <p:nvPr/>
        </p:nvSpPr>
        <p:spPr>
          <a:xfrm>
            <a:off x="159170" y="5806190"/>
            <a:ext cx="11812260" cy="122042"/>
          </a:xfrm>
          <a:prstGeom prst="rect">
            <a:avLst/>
          </a:prstGeom>
          <a:noFill/>
          <a:effectLst/>
        </p:spPr>
        <p:txBody>
          <a:bodyPr wrap="square" lIns="0" tIns="0" rIns="0" bIns="0" rtlCol="0">
            <a:spAutoFit/>
          </a:bodyPr>
          <a:lstStyle/>
          <a:p>
            <a:r>
              <a:rPr lang="en-GB" sz="800">
                <a:solidFill>
                  <a:srgbClr val="4E5760"/>
                </a:solidFill>
                <a:effectLst/>
              </a:rPr>
              <a:t>Unweighted Base: 2018 (111), 2019 (115)</a:t>
            </a:r>
          </a:p>
        </p:txBody>
      </p:sp>
      <p:sp>
        <p:nvSpPr>
          <p:cNvPr id="14" name="Chart_WeightedBase" descr="Chart_WeightedBase" title="Chart_WeightedBase">
            <a:extLst>
              <a:ext uri="{FF2B5EF4-FFF2-40B4-BE49-F238E27FC236}">
                <a16:creationId xmlns="" xmlns:p14="http://schemas.microsoft.com/office/powerpoint/2010/main" xmlns:p15="http://schemas.microsoft.com/office/powerpoint/2012/main" xmlns:a16="http://schemas.microsoft.com/office/drawing/2014/main" id="{3B4101BB-2882-4212-8DAD-D1A36D2E83A9}"/>
              </a:ext>
            </a:extLst>
          </p:cNvPr>
          <p:cNvSpPr txBox="1"/>
          <p:nvPr/>
        </p:nvSpPr>
        <p:spPr>
          <a:xfrm>
            <a:off x="159170" y="5948519"/>
            <a:ext cx="11812259" cy="122042"/>
          </a:xfrm>
          <a:prstGeom prst="rect">
            <a:avLst/>
          </a:prstGeom>
          <a:noFill/>
          <a:effectLst/>
        </p:spPr>
        <p:txBody>
          <a:bodyPr wrap="square" lIns="0" tIns="0" rIns="0" bIns="0" rtlCol="0">
            <a:spAutoFit/>
          </a:bodyPr>
          <a:lstStyle/>
          <a:p>
            <a:r>
              <a:rPr lang="en-GB" sz="800">
                <a:solidFill>
                  <a:srgbClr val="4E5760"/>
                </a:solidFill>
                <a:effectLst/>
              </a:rPr>
              <a:t>Weighted Base: 2018 (171), 2019 (170)</a:t>
            </a:r>
          </a:p>
        </p:txBody>
      </p:sp>
      <p:sp>
        <p:nvSpPr>
          <p:cNvPr id="11" name="Chart_BaseDescription" descr="Chart_BaseDescription" title="Chart_BaseDescription">
            <a:extLst>
              <a:ext uri="{FF2B5EF4-FFF2-40B4-BE49-F238E27FC236}">
                <a16:creationId xmlns="" xmlns:p14="http://schemas.microsoft.com/office/powerpoint/2010/main" xmlns:p15="http://schemas.microsoft.com/office/powerpoint/2012/main" xmlns:a16="http://schemas.microsoft.com/office/drawing/2014/main" id="{CA8E841F-9C73-4A34-8D8B-55186235C9E4}"/>
              </a:ext>
            </a:extLst>
          </p:cNvPr>
          <p:cNvSpPr txBox="1"/>
          <p:nvPr/>
        </p:nvSpPr>
        <p:spPr>
          <a:xfrm>
            <a:off x="159170" y="5214091"/>
            <a:ext cx="11889480" cy="122042"/>
          </a:xfrm>
          <a:prstGeom prst="rect">
            <a:avLst/>
          </a:prstGeom>
          <a:noFill/>
          <a:effectLst/>
        </p:spPr>
        <p:txBody>
          <a:bodyPr wrap="square" lIns="0" tIns="0" rIns="0" bIns="0" rtlCol="0">
            <a:spAutoFit/>
          </a:bodyPr>
          <a:lstStyle/>
          <a:p>
            <a:r>
              <a:rPr lang="en-GB" sz="800">
                <a:solidFill>
                  <a:schemeClr val="accent2">
                    <a:lumMod val="50000"/>
                  </a:schemeClr>
                </a:solidFill>
                <a:effectLst/>
              </a:rPr>
              <a:t>Base: All patients</a:t>
            </a:r>
          </a:p>
        </p:txBody>
      </p:sp>
      <p:sp>
        <p:nvSpPr>
          <p:cNvPr id="12" name="Chart_SummaryDescription" descr="Chart_SummaryDescription" title="Chart_SummaryDescription">
            <a:extLst>
              <a:ext uri="{FF2B5EF4-FFF2-40B4-BE49-F238E27FC236}">
                <a16:creationId xmlns="" xmlns:p14="http://schemas.microsoft.com/office/powerpoint/2010/main" xmlns:p15="http://schemas.microsoft.com/office/powerpoint/2012/main" xmlns:a16="http://schemas.microsoft.com/office/drawing/2014/main" id="{5898E149-DE5A-4BA2-AAE9-C3BCD473851F}"/>
              </a:ext>
            </a:extLst>
          </p:cNvPr>
          <p:cNvSpPr txBox="1"/>
          <p:nvPr/>
        </p:nvSpPr>
        <p:spPr>
          <a:xfrm>
            <a:off x="159170" y="5663860"/>
            <a:ext cx="11812259" cy="122042"/>
          </a:xfrm>
          <a:prstGeom prst="rect">
            <a:avLst/>
          </a:prstGeom>
          <a:noFill/>
          <a:effectLst/>
        </p:spPr>
        <p:txBody>
          <a:bodyPr wrap="square" lIns="0" tIns="0" rIns="0" bIns="0" rtlCol="0">
            <a:spAutoFit/>
          </a:bodyPr>
          <a:lstStyle/>
          <a:p>
            <a:r>
              <a:rPr lang="en-GB" sz="800" i="1">
                <a:solidFill>
                  <a:schemeClr val="accent2">
                    <a:lumMod val="50000"/>
                  </a:schemeClr>
                </a:solidFill>
                <a:effectLst/>
              </a:rPr>
              <a:t>Good = Very good + Fairly good. Poor = Fairly poor + Very poor</a:t>
            </a:r>
          </a:p>
        </p:txBody>
      </p:sp>
      <p:pic>
        <p:nvPicPr>
          <p:cNvPr id="16" name="Picture 15">
            <a:extLst>
              <a:ext uri="{FF2B5EF4-FFF2-40B4-BE49-F238E27FC236}">
                <a16:creationId xmlns="" xmlns:p14="http://schemas.microsoft.com/office/powerpoint/2010/main" xmlns:p15="http://schemas.microsoft.com/office/powerpoint/2012/main"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 xmlns:p14="http://schemas.microsoft.com/office/powerpoint/2010/main" xmlns:p15="http://schemas.microsoft.com/office/powerpoint/2012/main" xmlns:a16="http://schemas.microsoft.com/office/drawing/2014/main"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 xmlns:p14="http://schemas.microsoft.com/office/powerpoint/2010/main" xmlns:p15="http://schemas.microsoft.com/office/powerpoint/2012/main" xmlns:a16="http://schemas.microsoft.com/office/drawing/2014/main" id="{BA833A77-DE6B-4E33-8A83-A74FE26B9C1E}"/>
              </a:ext>
            </a:extLst>
          </p:cNvPr>
          <p:cNvSpPr txBox="1"/>
          <p:nvPr/>
        </p:nvSpPr>
        <p:spPr>
          <a:xfrm>
            <a:off x="159170" y="6091065"/>
            <a:ext cx="11812259" cy="122042"/>
          </a:xfrm>
          <a:prstGeom prst="rect">
            <a:avLst/>
          </a:prstGeom>
          <a:noFill/>
          <a:effectLst/>
        </p:spPr>
        <p:txBody>
          <a:bodyPr wrap="square" lIns="0" tIns="0" rIns="0" bIns="0" rtlCol="0">
            <a:spAutoFit/>
          </a:bodyPr>
          <a:lstStyle/>
          <a:p>
            <a:endParaRPr lang="en-GB" sz="800">
              <a:solidFill>
                <a:srgbClr val="4E5760"/>
              </a:solidFill>
              <a:effectLst/>
            </a:endParaRPr>
          </a:p>
        </p:txBody>
      </p:sp>
      <p:sp>
        <p:nvSpPr>
          <p:cNvPr id="22" name="Chart_Selection" descr="Chart_Selection">
            <a:extLst>
              <a:ext uri="{FF2B5EF4-FFF2-40B4-BE49-F238E27FC236}">
                <a16:creationId xmlns="" xmlns:p14="http://schemas.microsoft.com/office/powerpoint/2010/main" xmlns:p15="http://schemas.microsoft.com/office/powerpoint/2012/main" xmlns:a16="http://schemas.microsoft.com/office/drawing/2014/main" id="{803CBE7F-F161-4FCD-A809-C752B9C7981B}"/>
              </a:ext>
            </a:extLst>
          </p:cNvPr>
          <p:cNvSpPr txBox="1"/>
          <p:nvPr/>
        </p:nvSpPr>
        <p:spPr>
          <a:xfrm>
            <a:off x="180464" y="1464864"/>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Results showing for THE VALLEYS MEDICAL PARTNERSHIP</a:t>
            </a:r>
          </a:p>
        </p:txBody>
      </p:sp>
      <p:graphicFrame>
        <p:nvGraphicFramePr>
          <p:cNvPr id="27" name="ChartObject"/>
          <p:cNvGraphicFramePr/>
          <p:nvPr>
            <p:extLst>
              <p:ext uri="{D42A27DB-BD31-4B8C-83A1-F6EECF244321}">
                <p14:modId xmlns:p14="http://schemas.microsoft.com/office/powerpoint/2010/main" val="3420148667"/>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9018822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Q38.  In the last 12 months, have you had enough support from local services or organisations to help you to manage your condition (or conditions)?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(41), Practice 2 (50), Practice 3 (41), CCG 1 (5,422), National (292,168)</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(48), Practice 2 (63), Practice 3 (46), CCG 1 (5,046), National (262,727)</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with a long-term condition, excluding those who haven't needed support and don't/can't say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Yes = Yes, definitely + Yes, to some extent</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"I haven’t needed support" or "Don’t know/ Can’t say" (weighted): Practice 1 (24), Practice 2 (25), Practice 3 (28), CCG 1 (2,201),  National (111,503)</a:t>
            </a:r>
          </a:p>
        </p:txBody>
      </p:sp>
      <p:graphicFrame>
        <p:nvGraphicFramePr>
          <p:cNvPr id="27" name="ChartObject"/>
          <p:cNvGraphicFramePr/>
          <p:nvPr>
            <p:extLst>
              <p:ext uri="{D42A27DB-BD31-4B8C-83A1-F6EECF244321}">
                <p14:modId xmlns:p14="http://schemas.microsoft.com/office/powerpoint/2010/main" val="1229975296"/>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Q1.  Generally, how easy is it to get through to someone at your GP practice on the phone?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(111), Practice 2 (105), Practice 3 (108), CCG 1 (13,299), National (742,537)</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(165), Practice 2 (140), Practice 3 (146), CCG 1 (13,396), National (734,647)</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excluding haven't tried</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Easy = Very easy + Fairly easy. Not easy = Not very easy + Not at all easy</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"Haven’t tried" (weighted): Practice 1 (7), Practice 2 (2), Practice 3 (8), CCG 1 (620),  National (33,369)</a:t>
            </a:r>
          </a:p>
        </p:txBody>
      </p:sp>
      <p:graphicFrame>
        <p:nvGraphicFramePr>
          <p:cNvPr id="27" name="ChartObject"/>
          <p:cNvGraphicFramePr/>
          <p:nvPr>
            <p:extLst>
              <p:ext uri="{D42A27DB-BD31-4B8C-83A1-F6EECF244321}">
                <p14:modId xmlns:p14="http://schemas.microsoft.com/office/powerpoint/2010/main" val="154970740"/>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Q2.  How helpful do you find the receptionists at your GP practice?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(115), Practice 2 (105), Practice 3 (107), CCG 1 (13,421), National (751,111)</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(170), Practice 2 (139), Practice 3 (145), CCG 1 (13,579), National (745,548)</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excluding don't know</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Helpful = Very helpful + Fairly helpful. Not helpful = Not very helpful + Not at all helpful</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"Don’t know" (weighted): Practice 1 (0), Practice 2 (2), Practice 3 (8), CCG 1 (400),  National (20,467)</a:t>
            </a:r>
          </a:p>
        </p:txBody>
      </p:sp>
      <p:graphicFrame>
        <p:nvGraphicFramePr>
          <p:cNvPr id="27" name="ChartObject"/>
          <p:cNvGraphicFramePr/>
          <p:nvPr>
            <p:extLst>
              <p:ext uri="{D42A27DB-BD31-4B8C-83A1-F6EECF244321}">
                <p14:modId xmlns:p14="http://schemas.microsoft.com/office/powerpoint/2010/main" val="1137562676"/>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Q8.  How satisfied are you with the general practice appointment times that are available to you?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(106), Practice 2 (101), Practice 3 (96), CCG 1 (12,448), National (696,898)</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(156), Practice 2 (133), Practice 3 (128), CCG 1 (12,511), National (691,932)</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Base: All patients excluding not sure</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a:solidFill>
                  <a:schemeClr val="accent2">
                    <a:lumMod val="50000"/>
                  </a:schemeClr>
                </a:solidFill>
                <a:effectLst/>
              </a:rPr>
              <a:t>Satisfied = Very satisfied + Fairly satifsied. Dissatisfied = Fairly dissatisfied + Very dissatisfied</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"I’m not sure when I can get an appointment" (weighted): Practice 1 (3), Practice 2 (0), Practice 3 (4), CCG 1 (166),  National (10,341)</a:t>
            </a:r>
          </a:p>
        </p:txBody>
      </p:sp>
      <p:graphicFrame>
        <p:nvGraphicFramePr>
          <p:cNvPr id="27" name="ChartObject"/>
          <p:cNvGraphicFramePr/>
          <p:nvPr>
            <p:extLst>
              <p:ext uri="{D42A27DB-BD31-4B8C-83A1-F6EECF244321}">
                <p14:modId xmlns:p14="http://schemas.microsoft.com/office/powerpoint/2010/main" val="1271934219"/>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dirty="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dirty="0">
                <a:solidFill>
                  <a:srgbClr val="FFFFFF"/>
                </a:solidFill>
                <a:effectLst/>
                <a:latin typeface="Arial"/>
              </a:rPr>
              <a:t>Showing full results - Q10.  How often do you see or speak to your preferred GP when you would like to?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dirty="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(41), Practice 2 (51), Practice 3 (41), CCG 1 (6,610), National (382,243)</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(64), Practice 2 (62), Practice 3 (48), CCG 1 (6,108), National (354,719)</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dirty="0">
                <a:solidFill>
                  <a:schemeClr val="accent2">
                    <a:lumMod val="50000"/>
                  </a:schemeClr>
                </a:solidFill>
                <a:effectLst/>
              </a:rPr>
              <a:t>Base: All patients who have a GP they prefer to see or speak to, excluding have not tried</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endParaRPr lang="en-GB" sz="1000" i="1">
              <a:solidFill>
                <a:schemeClr val="accent2">
                  <a:lumMod val="50000"/>
                </a:schemeClr>
              </a:solidFill>
              <a:effectLst/>
            </a:endParaRP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"I have not tried" (weighted): Practice 1 (5), Practice 2 (3), Practice 3 (0), CCG 1 (217),  National (13,857)</a:t>
            </a:r>
          </a:p>
        </p:txBody>
      </p:sp>
      <p:graphicFrame>
        <p:nvGraphicFramePr>
          <p:cNvPr id="27" name="ChartObject"/>
          <p:cNvGraphicFramePr/>
          <p:nvPr>
            <p:extLst>
              <p:ext uri="{D42A27DB-BD31-4B8C-83A1-F6EECF244321}">
                <p14:modId xmlns:p14="http://schemas.microsoft.com/office/powerpoint/2010/main" val="1876460172"/>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
        <p:nvSpPr>
          <p:cNvPr id="20" name="Chart_Weight" descr="Chart_Weight" title="Chart_Weight">
            <a:extLst>
              <a:ext uri="{FF2B5EF4-FFF2-40B4-BE49-F238E27FC236}">
                <a16:creationId xmlns:a16="http://schemas.microsoft.com/office/drawing/2014/main" xmlns="" id="{3EF7B654-CBF1-48B9-8CB4-DFFE13001649}"/>
              </a:ext>
            </a:extLst>
          </p:cNvPr>
          <p:cNvSpPr/>
          <p:nvPr/>
        </p:nvSpPr>
        <p:spPr>
          <a:xfrm>
            <a:off x="9626790" y="4763106"/>
            <a:ext cx="2202510" cy="461665"/>
          </a:xfrm>
          <a:prstGeom prst="rect">
            <a:avLst/>
          </a:prstGeom>
          <a:solidFill>
            <a:srgbClr val="FFFF00"/>
          </a:solidFill>
          <a:effectLst/>
        </p:spPr>
        <p:txBody>
          <a:bodyPr wrap="square">
            <a:spAutoFit/>
          </a:bodyPr>
          <a:lstStyle/>
          <a:p>
            <a:pPr algn="ctr"/>
            <a:r>
              <a:rPr lang="en-GB" sz="1200" dirty="0" smtClean="0">
                <a:solidFill>
                  <a:srgbClr val="FF0000"/>
                </a:solidFill>
                <a:effectLst/>
              </a:rPr>
              <a:t>Highlighted – where patient experience could improve</a:t>
            </a:r>
            <a:endParaRPr lang="en-GB" sz="1200" dirty="0">
              <a:solidFill>
                <a:srgbClr val="FF0000"/>
              </a:solidFill>
              <a:effectLst/>
            </a:endParaRPr>
          </a:p>
        </p:txBody>
      </p:sp>
    </p:spTree>
    <p:extLst>
      <p:ext uri="{BB962C8B-B14F-4D97-AF65-F5344CB8AC3E}">
        <p14:creationId xmlns:p14="http://schemas.microsoft.com/office/powerpoint/2010/main" val="39365276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Q.10 Breakdown</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29" t="37567" r="25068" b="20418"/>
          <a:stretch/>
        </p:blipFill>
        <p:spPr bwMode="auto">
          <a:xfrm>
            <a:off x="1053195" y="1453243"/>
            <a:ext cx="9222110" cy="4776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439483" y="1346363"/>
            <a:ext cx="2224767" cy="215444"/>
          </a:xfrm>
          <a:prstGeom prst="rect">
            <a:avLst/>
          </a:prstGeom>
          <a:noFill/>
        </p:spPr>
        <p:txBody>
          <a:bodyPr wrap="square" lIns="0" tIns="0" rIns="0" bIns="0" rtlCol="0">
            <a:spAutoFit/>
          </a:bodyPr>
          <a:lstStyle/>
          <a:p>
            <a:pPr algn="ctr"/>
            <a:r>
              <a:rPr lang="en-GB" sz="1400" b="1" dirty="0" smtClean="0"/>
              <a:t>The Valleys</a:t>
            </a:r>
          </a:p>
        </p:txBody>
      </p:sp>
      <p:sp>
        <p:nvSpPr>
          <p:cNvPr id="5" name="TextBox 4"/>
          <p:cNvSpPr txBox="1"/>
          <p:nvPr/>
        </p:nvSpPr>
        <p:spPr>
          <a:xfrm>
            <a:off x="5664250" y="1345521"/>
            <a:ext cx="2224767" cy="215444"/>
          </a:xfrm>
          <a:prstGeom prst="rect">
            <a:avLst/>
          </a:prstGeom>
          <a:noFill/>
        </p:spPr>
        <p:txBody>
          <a:bodyPr wrap="square" lIns="0" tIns="0" rIns="0" bIns="0" rtlCol="0">
            <a:spAutoFit/>
          </a:bodyPr>
          <a:lstStyle/>
          <a:p>
            <a:pPr algn="ctr"/>
            <a:r>
              <a:rPr lang="en-GB" sz="1400" b="1" dirty="0" err="1" smtClean="0"/>
              <a:t>Kiveton</a:t>
            </a:r>
            <a:r>
              <a:rPr lang="en-GB" sz="1400" b="1" dirty="0" smtClean="0"/>
              <a:t> Park</a:t>
            </a:r>
          </a:p>
        </p:txBody>
      </p:sp>
      <p:sp>
        <p:nvSpPr>
          <p:cNvPr id="6" name="TextBox 5"/>
          <p:cNvSpPr txBox="1"/>
          <p:nvPr/>
        </p:nvSpPr>
        <p:spPr>
          <a:xfrm>
            <a:off x="7899904" y="1346363"/>
            <a:ext cx="2224767" cy="215444"/>
          </a:xfrm>
          <a:prstGeom prst="rect">
            <a:avLst/>
          </a:prstGeom>
          <a:noFill/>
        </p:spPr>
        <p:txBody>
          <a:bodyPr wrap="square" lIns="0" tIns="0" rIns="0" bIns="0" rtlCol="0">
            <a:spAutoFit/>
          </a:bodyPr>
          <a:lstStyle/>
          <a:p>
            <a:pPr algn="ctr"/>
            <a:r>
              <a:rPr lang="en-GB" sz="1400" b="1" dirty="0" smtClean="0"/>
              <a:t>Springs</a:t>
            </a:r>
          </a:p>
        </p:txBody>
      </p:sp>
    </p:spTree>
    <p:extLst>
      <p:ext uri="{BB962C8B-B14F-4D97-AF65-F5344CB8AC3E}">
        <p14:creationId xmlns:p14="http://schemas.microsoft.com/office/powerpoint/2010/main" val="24407216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225222"/>
            <a:ext cx="8186057" cy="123111"/>
          </a:xfrm>
          <a:prstGeom prst="rect">
            <a:avLst/>
          </a:prstGeom>
          <a:effectLst/>
        </p:spPr>
        <p:txBody>
          <a:bodyPr wrap="square" lIns="0" tIns="0" bIns="0">
            <a:spAutoFit/>
          </a:bodyPr>
          <a:lstStyle/>
          <a:p>
            <a:pPr eaLnBrk="0" fontAlgn="base" hangingPunct="0">
              <a:spcBef>
                <a:spcPct val="20000"/>
              </a:spcBef>
              <a:spcAft>
                <a:spcPct val="0"/>
              </a:spcAft>
            </a:pPr>
            <a:r>
              <a:rPr lang="en-GB" sz="8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 xmlns:p14="http://schemas.microsoft.com/office/powerpoint/2010/main" xmlns:p15="http://schemas.microsoft.com/office/powerpoint/2012/main" xmlns:a16="http://schemas.microsoft.com/office/drawing/2014/main"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dirty="0">
                <a:solidFill>
                  <a:srgbClr val="FFFFFF"/>
                </a:solidFill>
                <a:effectLst/>
                <a:latin typeface="Arial"/>
              </a:rPr>
              <a:t>Showing full results - Q10.  </a:t>
            </a:r>
            <a:r>
              <a:rPr lang="en-GB" sz="1400" b="1" dirty="0" smtClean="0">
                <a:solidFill>
                  <a:srgbClr val="FFFFFF"/>
                </a:solidFill>
                <a:effectLst/>
                <a:latin typeface="Arial"/>
              </a:rPr>
              <a:t>TREND - How </a:t>
            </a:r>
            <a:r>
              <a:rPr lang="en-GB" sz="1400" b="1" dirty="0">
                <a:solidFill>
                  <a:srgbClr val="FFFFFF"/>
                </a:solidFill>
                <a:effectLst/>
                <a:latin typeface="Arial"/>
              </a:rPr>
              <a:t>often do you see or speak to your preferred GP when you would like to? </a:t>
            </a:r>
          </a:p>
        </p:txBody>
      </p:sp>
      <p:pic>
        <p:nvPicPr>
          <p:cNvPr id="26" name="Picture 2" descr="R:\Graphics team\Work_2014\ipsos_mori\sri\GPPS\CCG presentation\GPPS_update_logo_white_(emf).emf">
            <a:extLst>
              <a:ext uri="{FF2B5EF4-FFF2-40B4-BE49-F238E27FC236}">
                <a16:creationId xmlns="" xmlns:p14="http://schemas.microsoft.com/office/powerpoint/2010/main" xmlns:p15="http://schemas.microsoft.com/office/powerpoint/2012/main" xmlns:a16="http://schemas.microsoft.com/office/drawing/2014/main"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 xmlns:p14="http://schemas.microsoft.com/office/powerpoint/2010/main" xmlns:p15="http://schemas.microsoft.com/office/powerpoint/2012/main" xmlns:a16="http://schemas.microsoft.com/office/drawing/2014/main"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 xmlns:p14="http://schemas.microsoft.com/office/powerpoint/2010/main" xmlns:p15="http://schemas.microsoft.com/office/powerpoint/2012/main" xmlns:a16="http://schemas.microsoft.com/office/drawing/2014/main" id="{401C9C17-E14D-4E11-93D0-E529B0C41E89}"/>
              </a:ext>
            </a:extLst>
          </p:cNvPr>
          <p:cNvSpPr txBox="1"/>
          <p:nvPr/>
        </p:nvSpPr>
        <p:spPr>
          <a:xfrm>
            <a:off x="180464" y="1623812"/>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 xmlns:p14="http://schemas.microsoft.com/office/powerpoint/2010/main" xmlns:p15="http://schemas.microsoft.com/office/powerpoint/2012/main" xmlns:a16="http://schemas.microsoft.com/office/drawing/2014/main" id="{5704FD7D-68D3-4779-8321-0E207FF306B3}"/>
              </a:ext>
            </a:extLst>
          </p:cNvPr>
          <p:cNvSpPr txBox="1"/>
          <p:nvPr/>
        </p:nvSpPr>
        <p:spPr>
          <a:xfrm>
            <a:off x="159170" y="5806190"/>
            <a:ext cx="11812260" cy="122042"/>
          </a:xfrm>
          <a:prstGeom prst="rect">
            <a:avLst/>
          </a:prstGeom>
          <a:noFill/>
          <a:effectLst/>
        </p:spPr>
        <p:txBody>
          <a:bodyPr wrap="square" lIns="0" tIns="0" rIns="0" bIns="0" rtlCol="0">
            <a:spAutoFit/>
          </a:bodyPr>
          <a:lstStyle/>
          <a:p>
            <a:r>
              <a:rPr lang="en-GB" sz="800" dirty="0">
                <a:solidFill>
                  <a:srgbClr val="FF0000"/>
                </a:solidFill>
                <a:effectLst/>
              </a:rPr>
              <a:t>Unweighted Base: 2018 (54), 2019 (41)</a:t>
            </a:r>
          </a:p>
        </p:txBody>
      </p:sp>
      <p:sp>
        <p:nvSpPr>
          <p:cNvPr id="14" name="Chart_WeightedBase" descr="Chart_WeightedBase" title="Chart_WeightedBase">
            <a:extLst>
              <a:ext uri="{FF2B5EF4-FFF2-40B4-BE49-F238E27FC236}">
                <a16:creationId xmlns="" xmlns:p14="http://schemas.microsoft.com/office/powerpoint/2010/main" xmlns:p15="http://schemas.microsoft.com/office/powerpoint/2012/main" xmlns:a16="http://schemas.microsoft.com/office/drawing/2014/main" id="{3B4101BB-2882-4212-8DAD-D1A36D2E83A9}"/>
              </a:ext>
            </a:extLst>
          </p:cNvPr>
          <p:cNvSpPr txBox="1"/>
          <p:nvPr/>
        </p:nvSpPr>
        <p:spPr>
          <a:xfrm>
            <a:off x="159170" y="5948519"/>
            <a:ext cx="11812259" cy="122042"/>
          </a:xfrm>
          <a:prstGeom prst="rect">
            <a:avLst/>
          </a:prstGeom>
          <a:noFill/>
          <a:effectLst/>
        </p:spPr>
        <p:txBody>
          <a:bodyPr wrap="square" lIns="0" tIns="0" rIns="0" bIns="0" rtlCol="0">
            <a:spAutoFit/>
          </a:bodyPr>
          <a:lstStyle/>
          <a:p>
            <a:r>
              <a:rPr lang="en-GB" sz="800" dirty="0">
                <a:solidFill>
                  <a:srgbClr val="FF0000"/>
                </a:solidFill>
                <a:effectLst/>
              </a:rPr>
              <a:t>Weighted Base: 2018 (76), 2019 (64)</a:t>
            </a:r>
          </a:p>
        </p:txBody>
      </p:sp>
      <p:sp>
        <p:nvSpPr>
          <p:cNvPr id="11" name="Chart_BaseDescription" descr="Chart_BaseDescription" title="Chart_BaseDescription">
            <a:extLst>
              <a:ext uri="{FF2B5EF4-FFF2-40B4-BE49-F238E27FC236}">
                <a16:creationId xmlns="" xmlns:p14="http://schemas.microsoft.com/office/powerpoint/2010/main" xmlns:p15="http://schemas.microsoft.com/office/powerpoint/2012/main" xmlns:a16="http://schemas.microsoft.com/office/drawing/2014/main" id="{CA8E841F-9C73-4A34-8D8B-55186235C9E4}"/>
              </a:ext>
            </a:extLst>
          </p:cNvPr>
          <p:cNvSpPr txBox="1"/>
          <p:nvPr/>
        </p:nvSpPr>
        <p:spPr>
          <a:xfrm>
            <a:off x="159170" y="5214091"/>
            <a:ext cx="11889480" cy="122042"/>
          </a:xfrm>
          <a:prstGeom prst="rect">
            <a:avLst/>
          </a:prstGeom>
          <a:noFill/>
          <a:effectLst/>
        </p:spPr>
        <p:txBody>
          <a:bodyPr wrap="square" lIns="0" tIns="0" rIns="0" bIns="0" rtlCol="0">
            <a:spAutoFit/>
          </a:bodyPr>
          <a:lstStyle/>
          <a:p>
            <a:r>
              <a:rPr lang="en-GB" sz="800" dirty="0">
                <a:solidFill>
                  <a:schemeClr val="accent2">
                    <a:lumMod val="50000"/>
                  </a:schemeClr>
                </a:solidFill>
                <a:effectLst/>
              </a:rPr>
              <a:t>Base: All patients who have a GP they prefer to see or speak to, excluding have not tried</a:t>
            </a:r>
          </a:p>
        </p:txBody>
      </p:sp>
      <p:sp>
        <p:nvSpPr>
          <p:cNvPr id="12" name="Chart_SummaryDescription" descr="Chart_SummaryDescription" title="Chart_SummaryDescription">
            <a:extLst>
              <a:ext uri="{FF2B5EF4-FFF2-40B4-BE49-F238E27FC236}">
                <a16:creationId xmlns="" xmlns:p14="http://schemas.microsoft.com/office/powerpoint/2010/main" xmlns:p15="http://schemas.microsoft.com/office/powerpoint/2012/main" xmlns:a16="http://schemas.microsoft.com/office/drawing/2014/main" id="{5898E149-DE5A-4BA2-AAE9-C3BCD473851F}"/>
              </a:ext>
            </a:extLst>
          </p:cNvPr>
          <p:cNvSpPr txBox="1"/>
          <p:nvPr/>
        </p:nvSpPr>
        <p:spPr>
          <a:xfrm>
            <a:off x="159170" y="5663860"/>
            <a:ext cx="11812259" cy="122042"/>
          </a:xfrm>
          <a:prstGeom prst="rect">
            <a:avLst/>
          </a:prstGeom>
          <a:noFill/>
          <a:effectLst/>
        </p:spPr>
        <p:txBody>
          <a:bodyPr wrap="square" lIns="0" tIns="0" rIns="0" bIns="0" rtlCol="0">
            <a:spAutoFit/>
          </a:bodyPr>
          <a:lstStyle/>
          <a:p>
            <a:endParaRPr lang="en-GB" sz="800" i="1">
              <a:solidFill>
                <a:schemeClr val="accent2">
                  <a:lumMod val="50000"/>
                </a:schemeClr>
              </a:solidFill>
              <a:effectLst/>
            </a:endParaRPr>
          </a:p>
        </p:txBody>
      </p:sp>
      <p:pic>
        <p:nvPicPr>
          <p:cNvPr id="16" name="Picture 15">
            <a:extLst>
              <a:ext uri="{FF2B5EF4-FFF2-40B4-BE49-F238E27FC236}">
                <a16:creationId xmlns="" xmlns:p14="http://schemas.microsoft.com/office/powerpoint/2010/main" xmlns:p15="http://schemas.microsoft.com/office/powerpoint/2012/main" xmlns:a16="http://schemas.microsoft.com/office/drawing/2014/main"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 xmlns:p14="http://schemas.microsoft.com/office/powerpoint/2010/main" xmlns:p15="http://schemas.microsoft.com/office/powerpoint/2012/main" xmlns:a16="http://schemas.microsoft.com/office/drawing/2014/main"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 xmlns:p14="http://schemas.microsoft.com/office/powerpoint/2010/main" xmlns:p15="http://schemas.microsoft.com/office/powerpoint/2012/main" xmlns:a16="http://schemas.microsoft.com/office/drawing/2014/main" id="{BA833A77-DE6B-4E33-8A83-A74FE26B9C1E}"/>
              </a:ext>
            </a:extLst>
          </p:cNvPr>
          <p:cNvSpPr txBox="1"/>
          <p:nvPr/>
        </p:nvSpPr>
        <p:spPr>
          <a:xfrm>
            <a:off x="159170" y="6091065"/>
            <a:ext cx="11812259" cy="122042"/>
          </a:xfrm>
          <a:prstGeom prst="rect">
            <a:avLst/>
          </a:prstGeom>
          <a:noFill/>
          <a:effectLst/>
        </p:spPr>
        <p:txBody>
          <a:bodyPr wrap="square" lIns="0" tIns="0" rIns="0" bIns="0" rtlCol="0">
            <a:spAutoFit/>
          </a:bodyPr>
          <a:lstStyle/>
          <a:p>
            <a:r>
              <a:rPr lang="en-GB" sz="800" dirty="0">
                <a:solidFill>
                  <a:srgbClr val="FF0000"/>
                </a:solidFill>
                <a:effectLst/>
              </a:rPr>
              <a:t>Excluding those who said "I have not tried" (weighted):  2018 (0), 2019 (5)</a:t>
            </a:r>
          </a:p>
        </p:txBody>
      </p:sp>
      <p:sp>
        <p:nvSpPr>
          <p:cNvPr id="22" name="Chart_Selection" descr="Chart_Selection">
            <a:extLst>
              <a:ext uri="{FF2B5EF4-FFF2-40B4-BE49-F238E27FC236}">
                <a16:creationId xmlns="" xmlns:p14="http://schemas.microsoft.com/office/powerpoint/2010/main" xmlns:p15="http://schemas.microsoft.com/office/powerpoint/2012/main" xmlns:a16="http://schemas.microsoft.com/office/drawing/2014/main" id="{803CBE7F-F161-4FCD-A809-C752B9C7981B}"/>
              </a:ext>
            </a:extLst>
          </p:cNvPr>
          <p:cNvSpPr txBox="1"/>
          <p:nvPr/>
        </p:nvSpPr>
        <p:spPr>
          <a:xfrm>
            <a:off x="180464" y="1464864"/>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Results showing for THE VALLEYS MEDICAL PARTNERSHIP</a:t>
            </a:r>
          </a:p>
        </p:txBody>
      </p:sp>
      <p:graphicFrame>
        <p:nvGraphicFramePr>
          <p:cNvPr id="27" name="ChartObject"/>
          <p:cNvGraphicFramePr/>
          <p:nvPr>
            <p:extLst>
              <p:ext uri="{D42A27DB-BD31-4B8C-83A1-F6EECF244321}">
                <p14:modId xmlns:p14="http://schemas.microsoft.com/office/powerpoint/2010/main" val="4262822024"/>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918450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a:effectLst/>
      </p:grpSpPr>
      <p:sp>
        <p:nvSpPr>
          <p:cNvPr id="18" name="Rectangle 17"/>
          <p:cNvSpPr/>
          <p:nvPr/>
        </p:nvSpPr>
        <p:spPr>
          <a:xfrm>
            <a:off x="159170" y="6166499"/>
            <a:ext cx="8186057" cy="153888"/>
          </a:xfrm>
          <a:prstGeom prst="rect">
            <a:avLst/>
          </a:prstGeom>
          <a:effectLst/>
        </p:spPr>
        <p:txBody>
          <a:bodyPr wrap="square" lIns="0" tIns="0" bIns="0">
            <a:spAutoFit/>
          </a:bodyPr>
          <a:lstStyle/>
          <a:p>
            <a:pPr eaLnBrk="0" fontAlgn="base" hangingPunct="0">
              <a:spcBef>
                <a:spcPct val="20000"/>
              </a:spcBef>
              <a:spcAft>
                <a:spcPct val="0"/>
              </a:spcAft>
            </a:pPr>
            <a:r>
              <a:rPr lang="en-GB" sz="1000">
                <a:solidFill>
                  <a:schemeClr val="accent2">
                    <a:lumMod val="50000"/>
                  </a:schemeClr>
                </a:solidFill>
                <a:effectLst/>
                <a:latin typeface="Arial (Body)"/>
              </a:rPr>
              <a:t>Note: Differences may not be statistically significant, particularly at practice level due to lower numbers of responses.</a:t>
            </a:r>
          </a:p>
        </p:txBody>
      </p:sp>
      <p:sp>
        <p:nvSpPr>
          <p:cNvPr id="19" name="Chart_Title" descr="Chart_Title" title="Chart_Title">
            <a:extLst>
              <a:ext uri="{FF2B5EF4-FFF2-40B4-BE49-F238E27FC236}">
                <a16:creationId xmlns:a16="http://schemas.microsoft.com/office/drawing/2014/main" xmlns="" id="{F185A5D3-9D20-4E46-928D-C217B06AE4B7}"/>
              </a:ext>
            </a:extLst>
          </p:cNvPr>
          <p:cNvSpPr/>
          <p:nvPr/>
        </p:nvSpPr>
        <p:spPr>
          <a:xfrm>
            <a:off x="0" y="807252"/>
            <a:ext cx="12192000" cy="609012"/>
          </a:xfrm>
          <a:prstGeom prst="rect">
            <a:avLst/>
          </a:prstGeom>
          <a:solidFill>
            <a:srgbClr val="8BA5CA"/>
          </a:solidFill>
          <a:ln w="9525" cap="flat" cmpd="sng" algn="ctr">
            <a:noFill/>
            <a:prstDash val="solid"/>
            <a:round/>
            <a:headEnd type="none" w="med" len="med"/>
            <a:tailEnd type="none" w="med" len="med"/>
          </a:ln>
          <a:effectLst/>
        </p:spPr>
        <p:txBody>
          <a:bodyPr vert="horz" wrap="square" lIns="90000" tIns="72000" rIns="90000" bIns="72000" rtlCol="0" anchor="ctr" anchorCtr="0" compatLnSpc="1">
            <a:prstTxWarp prst="textNoShape">
              <a:avLst/>
            </a:prstTxWarp>
            <a:noAutofit/>
          </a:bodyPr>
          <a:lstStyle/>
          <a:p>
            <a:pPr marL="180975" eaLnBrk="0" fontAlgn="base" hangingPunct="0">
              <a:spcBef>
                <a:spcPct val="20000"/>
              </a:spcBef>
              <a:spcAft>
                <a:spcPct val="0"/>
              </a:spcAft>
            </a:pPr>
            <a:r>
              <a:rPr lang="en-GB" sz="1400" b="1">
                <a:solidFill>
                  <a:srgbClr val="FFFFFF"/>
                </a:solidFill>
                <a:effectLst/>
                <a:latin typeface="Arial"/>
              </a:rPr>
              <a:t>Showing summary results - Q16.  On this occasion, were you offered a choice of appointment? </a:t>
            </a:r>
          </a:p>
        </p:txBody>
      </p:sp>
      <p:pic>
        <p:nvPicPr>
          <p:cNvPr id="26" name="Picture 2" descr="R:\Graphics team\Work_2014\ipsos_mori\sri\GPPS\CCG presentation\GPPS_update_logo_white_(emf).emf">
            <a:extLst>
              <a:ext uri="{FF2B5EF4-FFF2-40B4-BE49-F238E27FC236}">
                <a16:creationId xmlns:a16="http://schemas.microsoft.com/office/drawing/2014/main" xmlns="" id="{D6136E07-1A33-47E1-999D-26408F46A07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24854" y="220223"/>
            <a:ext cx="2425582" cy="38387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 name="Chart_Weight" descr="Chart_Weight" title="Chart_Weight">
            <a:extLst>
              <a:ext uri="{FF2B5EF4-FFF2-40B4-BE49-F238E27FC236}">
                <a16:creationId xmlns:a16="http://schemas.microsoft.com/office/drawing/2014/main" xmlns="" id="{3EF7B654-CBF1-48B9-8CB4-DFFE13001649}"/>
              </a:ext>
            </a:extLst>
          </p:cNvPr>
          <p:cNvSpPr/>
          <p:nvPr/>
        </p:nvSpPr>
        <p:spPr>
          <a:xfrm>
            <a:off x="9835364" y="1773074"/>
            <a:ext cx="2202510" cy="305105"/>
          </a:xfrm>
          <a:prstGeom prst="rect">
            <a:avLst/>
          </a:prstGeom>
          <a:effectLst/>
        </p:spPr>
        <p:txBody>
          <a:bodyPr wrap="square">
            <a:spAutoFit/>
          </a:bodyPr>
          <a:lstStyle/>
          <a:p>
            <a:pPr algn="ctr"/>
            <a:r>
              <a:rPr lang="en-GB" sz="1400">
                <a:solidFill>
                  <a:srgbClr val="FF0000"/>
                </a:solidFill>
                <a:effectLst/>
              </a:rPr>
              <a:t>Showing weighted data</a:t>
            </a:r>
          </a:p>
        </p:txBody>
      </p:sp>
      <p:sp>
        <p:nvSpPr>
          <p:cNvPr id="4" name="Chart_Filters" descr="Chart_Filters" title="Chart_Filters">
            <a:extLst>
              <a:ext uri="{FF2B5EF4-FFF2-40B4-BE49-F238E27FC236}">
                <a16:creationId xmlns:a16="http://schemas.microsoft.com/office/drawing/2014/main" xmlns="" id="{401C9C17-E14D-4E11-93D0-E529B0C41E89}"/>
              </a:ext>
            </a:extLst>
          </p:cNvPr>
          <p:cNvSpPr txBox="1"/>
          <p:nvPr/>
        </p:nvSpPr>
        <p:spPr>
          <a:xfrm>
            <a:off x="180464" y="1442837"/>
            <a:ext cx="9665653" cy="152552"/>
          </a:xfrm>
          <a:prstGeom prst="rect">
            <a:avLst/>
          </a:prstGeom>
          <a:noFill/>
          <a:effectLst/>
        </p:spPr>
        <p:txBody>
          <a:bodyPr wrap="square" lIns="0" tIns="0" rIns="0" bIns="0" rtlCol="0">
            <a:spAutoFit/>
          </a:bodyPr>
          <a:lstStyle/>
          <a:p>
            <a:r>
              <a:rPr lang="en-GB" sz="1000">
                <a:solidFill>
                  <a:schemeClr val="accent2">
                    <a:lumMod val="50000"/>
                  </a:schemeClr>
                </a:solidFill>
                <a:effectLst/>
              </a:rPr>
              <a:t>Filters: No filter applied</a:t>
            </a:r>
          </a:p>
        </p:txBody>
      </p:sp>
      <p:sp>
        <p:nvSpPr>
          <p:cNvPr id="15" name="Chart_Base" descr="Chart_Base" title="Chart_Base">
            <a:extLst>
              <a:ext uri="{FF2B5EF4-FFF2-40B4-BE49-F238E27FC236}">
                <a16:creationId xmlns:a16="http://schemas.microsoft.com/office/drawing/2014/main" xmlns="" id="{5704FD7D-68D3-4779-8321-0E207FF306B3}"/>
              </a:ext>
            </a:extLst>
          </p:cNvPr>
          <p:cNvSpPr txBox="1"/>
          <p:nvPr/>
        </p:nvSpPr>
        <p:spPr>
          <a:xfrm>
            <a:off x="159170" y="5613243"/>
            <a:ext cx="11812260" cy="152552"/>
          </a:xfrm>
          <a:prstGeom prst="rect">
            <a:avLst/>
          </a:prstGeom>
          <a:noFill/>
          <a:effectLst/>
        </p:spPr>
        <p:txBody>
          <a:bodyPr wrap="square" lIns="0" tIns="0" rIns="0" bIns="0" rtlCol="0">
            <a:spAutoFit/>
          </a:bodyPr>
          <a:lstStyle/>
          <a:p>
            <a:r>
              <a:rPr lang="en-GB" sz="1000">
                <a:solidFill>
                  <a:srgbClr val="4E5760"/>
                </a:solidFill>
                <a:effectLst/>
              </a:rPr>
              <a:t>Unweighted Base: Practice 1 (96), Practice 2 (82), Practice 3 (86), CCG 1 (10,758), National (593,075)</a:t>
            </a:r>
          </a:p>
        </p:txBody>
      </p:sp>
      <p:sp>
        <p:nvSpPr>
          <p:cNvPr id="14" name="Chart_WeightedBase" descr="Chart_WeightedBase" title="Chart_WeightedBase">
            <a:extLst>
              <a:ext uri="{FF2B5EF4-FFF2-40B4-BE49-F238E27FC236}">
                <a16:creationId xmlns:a16="http://schemas.microsoft.com/office/drawing/2014/main" xmlns="" id="{3B4101BB-2882-4212-8DAD-D1A36D2E83A9}"/>
              </a:ext>
            </a:extLst>
          </p:cNvPr>
          <p:cNvSpPr txBox="1"/>
          <p:nvPr/>
        </p:nvSpPr>
        <p:spPr>
          <a:xfrm>
            <a:off x="159170" y="5797517"/>
            <a:ext cx="11812259" cy="152552"/>
          </a:xfrm>
          <a:prstGeom prst="rect">
            <a:avLst/>
          </a:prstGeom>
          <a:noFill/>
          <a:effectLst/>
        </p:spPr>
        <p:txBody>
          <a:bodyPr wrap="square" lIns="0" tIns="0" rIns="0" bIns="0" rtlCol="0">
            <a:spAutoFit/>
          </a:bodyPr>
          <a:lstStyle/>
          <a:p>
            <a:r>
              <a:rPr lang="en-GB" sz="1000">
                <a:solidFill>
                  <a:srgbClr val="4E5760"/>
                </a:solidFill>
                <a:effectLst/>
              </a:rPr>
              <a:t>Weighted Base: Practice 1 (139), Practice 2 (108), Practice 3 (116), CCG 1 (10,875), National (592,230)</a:t>
            </a:r>
          </a:p>
        </p:txBody>
      </p:sp>
      <p:sp>
        <p:nvSpPr>
          <p:cNvPr id="11" name="Chart_BaseDescription" descr="Chart_BaseDescription" title="Chart_BaseDescription">
            <a:extLst>
              <a:ext uri="{FF2B5EF4-FFF2-40B4-BE49-F238E27FC236}">
                <a16:creationId xmlns:a16="http://schemas.microsoft.com/office/drawing/2014/main" xmlns="" id="{CA8E841F-9C73-4A34-8D8B-55186235C9E4}"/>
              </a:ext>
            </a:extLst>
          </p:cNvPr>
          <p:cNvSpPr txBox="1"/>
          <p:nvPr/>
        </p:nvSpPr>
        <p:spPr>
          <a:xfrm>
            <a:off x="159170" y="5214091"/>
            <a:ext cx="11889480" cy="152552"/>
          </a:xfrm>
          <a:prstGeom prst="rect">
            <a:avLst/>
          </a:prstGeom>
          <a:noFill/>
          <a:effectLst/>
        </p:spPr>
        <p:txBody>
          <a:bodyPr wrap="square" lIns="0" tIns="0" rIns="0" bIns="0" rtlCol="0">
            <a:spAutoFit/>
          </a:bodyPr>
          <a:lstStyle/>
          <a:p>
            <a:r>
              <a:rPr lang="en-GB" sz="1000" dirty="0">
                <a:solidFill>
                  <a:schemeClr val="accent2">
                    <a:lumMod val="50000"/>
                  </a:schemeClr>
                </a:solidFill>
                <a:effectLst/>
              </a:rPr>
              <a:t>Base: All patients excluding those who have not tried to make an appointment since being registered, excluding can't remember and doesn't apply</a:t>
            </a:r>
          </a:p>
        </p:txBody>
      </p:sp>
      <p:sp>
        <p:nvSpPr>
          <p:cNvPr id="12" name="Chart_SummaryDescription" descr="Chart_SummaryDescription" title="Chart_SummaryDescription">
            <a:extLst>
              <a:ext uri="{FF2B5EF4-FFF2-40B4-BE49-F238E27FC236}">
                <a16:creationId xmlns:a16="http://schemas.microsoft.com/office/drawing/2014/main" xmlns="" id="{5898E149-DE5A-4BA2-AAE9-C3BCD473851F}"/>
              </a:ext>
            </a:extLst>
          </p:cNvPr>
          <p:cNvSpPr txBox="1"/>
          <p:nvPr/>
        </p:nvSpPr>
        <p:spPr>
          <a:xfrm>
            <a:off x="159170" y="5428968"/>
            <a:ext cx="11812259" cy="152552"/>
          </a:xfrm>
          <a:prstGeom prst="rect">
            <a:avLst/>
          </a:prstGeom>
          <a:noFill/>
          <a:effectLst/>
        </p:spPr>
        <p:txBody>
          <a:bodyPr wrap="square" lIns="0" tIns="0" rIns="0" bIns="0" rtlCol="0">
            <a:spAutoFit/>
          </a:bodyPr>
          <a:lstStyle/>
          <a:p>
            <a:r>
              <a:rPr lang="en-GB" sz="1000" i="1" dirty="0">
                <a:solidFill>
                  <a:schemeClr val="accent2">
                    <a:lumMod val="50000"/>
                  </a:schemeClr>
                </a:solidFill>
                <a:effectLst/>
              </a:rPr>
              <a:t>Offered a choice = choice of place or time/day or healthcare professional</a:t>
            </a:r>
          </a:p>
        </p:txBody>
      </p:sp>
      <p:pic>
        <p:nvPicPr>
          <p:cNvPr id="16" name="Picture 15">
            <a:extLst>
              <a:ext uri="{FF2B5EF4-FFF2-40B4-BE49-F238E27FC236}">
                <a16:creationId xmlns:a16="http://schemas.microsoft.com/office/drawing/2014/main" xmlns="" id="{6423D487-A5D7-404C-B373-FCE1BAEE529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25742" y="120880"/>
            <a:ext cx="696875" cy="540000"/>
          </a:xfrm>
          <a:prstGeom prst="rect">
            <a:avLst/>
          </a:prstGeom>
          <a:effectLst/>
        </p:spPr>
      </p:pic>
      <p:sp>
        <p:nvSpPr>
          <p:cNvPr id="13" name="Chart_SuppressedText" descr="Chart_SuppressedText" title="Chart_SuppressedText">
            <a:extLst>
              <a:ext uri="{FF2B5EF4-FFF2-40B4-BE49-F238E27FC236}">
                <a16:creationId xmlns:a16="http://schemas.microsoft.com/office/drawing/2014/main" xmlns="" id="{F76827B8-98A9-4A4B-BDBB-507A3CA5FA01}"/>
              </a:ext>
            </a:extLst>
          </p:cNvPr>
          <p:cNvSpPr/>
          <p:nvPr/>
        </p:nvSpPr>
        <p:spPr>
          <a:xfrm>
            <a:off x="6909515" y="2314203"/>
            <a:ext cx="5129820" cy="259339"/>
          </a:xfrm>
          <a:prstGeom prst="rect">
            <a:avLst/>
          </a:prstGeom>
          <a:effectLst/>
        </p:spPr>
        <p:txBody>
          <a:bodyPr wrap="square">
            <a:spAutoFit/>
          </a:bodyPr>
          <a:lstStyle/>
          <a:p>
            <a:pPr algn="ctr"/>
            <a:endParaRPr lang="en-GB" sz="1100">
              <a:solidFill>
                <a:srgbClr val="FFC000"/>
              </a:solidFill>
              <a:effectLst/>
            </a:endParaRPr>
          </a:p>
        </p:txBody>
      </p:sp>
      <p:sp>
        <p:nvSpPr>
          <p:cNvPr id="17" name="Chart_ExclusionBase" descr="Chart_ExclusionBase">
            <a:extLst>
              <a:ext uri="{FF2B5EF4-FFF2-40B4-BE49-F238E27FC236}">
                <a16:creationId xmlns:a16="http://schemas.microsoft.com/office/drawing/2014/main" xmlns="" id="{BA833A77-DE6B-4E33-8A83-A74FE26B9C1E}"/>
              </a:ext>
            </a:extLst>
          </p:cNvPr>
          <p:cNvSpPr txBox="1"/>
          <p:nvPr/>
        </p:nvSpPr>
        <p:spPr>
          <a:xfrm>
            <a:off x="159170" y="5982008"/>
            <a:ext cx="11812259" cy="152552"/>
          </a:xfrm>
          <a:prstGeom prst="rect">
            <a:avLst/>
          </a:prstGeom>
          <a:noFill/>
          <a:effectLst/>
        </p:spPr>
        <p:txBody>
          <a:bodyPr wrap="square" lIns="0" tIns="0" rIns="0" bIns="0" rtlCol="0">
            <a:spAutoFit/>
          </a:bodyPr>
          <a:lstStyle/>
          <a:p>
            <a:r>
              <a:rPr lang="en-GB" sz="1000">
                <a:solidFill>
                  <a:srgbClr val="4E5760"/>
                </a:solidFill>
                <a:effectLst/>
              </a:rPr>
              <a:t>Excluding those who said "Can’t remember" or "Doesn’t apply" (weighted): Practice 1 (28), Practice 2 (24), Practice 3 (21), CCG 1 (2,143),  National (119,677)</a:t>
            </a:r>
          </a:p>
        </p:txBody>
      </p:sp>
      <p:graphicFrame>
        <p:nvGraphicFramePr>
          <p:cNvPr id="27" name="ChartObject"/>
          <p:cNvGraphicFramePr/>
          <p:nvPr>
            <p:extLst>
              <p:ext uri="{D42A27DB-BD31-4B8C-83A1-F6EECF244321}">
                <p14:modId xmlns:p14="http://schemas.microsoft.com/office/powerpoint/2010/main" val="2127487642"/>
              </p:ext>
            </p:extLst>
          </p:nvPr>
        </p:nvGraphicFramePr>
        <p:xfrm>
          <a:off x="127000" y="2413000"/>
          <a:ext cx="11874500" cy="2857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36527622"/>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3.9600.0"/>
  <p:tag name="AS_RELEASE_DATE" val="2015.05.16"/>
  <p:tag name="AS_TITLE" val="Aspose.Slides for .NET 4.0"/>
  <p:tag name="AS_VERSION" val="15.5.0.0"/>
  <p:tag name="PRESGUID" val="223c9c9d-0fa9-4ad3-a0f6-14cf2c647e40"/>
</p:tagLst>
</file>

<file path=ppt/theme/theme1.xml><?xml version="1.0" encoding="utf-8"?>
<a:theme xmlns:a="http://schemas.openxmlformats.org/drawingml/2006/main" name="UK - Ipsos SRI">
  <a:themeElements>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extrusionClr>
              <a:prstClr val="black"/>
            </a:extrusionClr>
            <a:contourClr>
              <a:prstClr val="black"/>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786</TotalTime>
  <Words>3898</Words>
  <Application>Microsoft Office PowerPoint</Application>
  <PresentationFormat>Custom</PresentationFormat>
  <Paragraphs>283</Paragraphs>
  <Slides>28</Slides>
  <Notes>25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UK - Ipsos SRI</vt:lpstr>
      <vt:lpstr>PowerPoint Presentation</vt:lpstr>
      <vt:lpstr>PowerPoint Presentation</vt:lpstr>
      <vt:lpstr>PowerPoint Presentation</vt:lpstr>
      <vt:lpstr>PowerPoint Presentation</vt:lpstr>
      <vt:lpstr>PowerPoint Presentation</vt:lpstr>
      <vt:lpstr>PowerPoint Presentation</vt:lpstr>
      <vt:lpstr>Q.10 Breakdown</vt:lpstr>
      <vt:lpstr>PowerPoint Presentation</vt:lpstr>
      <vt:lpstr>PowerPoint Presentation</vt:lpstr>
      <vt:lpstr>PowerPoint Presentation</vt:lpstr>
      <vt:lpstr>Q.17 Breakdown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Dowdell</dc:creator>
  <cp:lastModifiedBy>Stuart Tilley</cp:lastModifiedBy>
  <cp:revision>86</cp:revision>
  <dcterms:created xsi:type="dcterms:W3CDTF">2018-05-30T12:52:08Z</dcterms:created>
  <dcterms:modified xsi:type="dcterms:W3CDTF">2020-02-28T08:55:30Z</dcterms:modified>
</cp:coreProperties>
</file>